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News Gothic MT"/>
        <a:ea typeface="News Gothic MT"/>
        <a:cs typeface="News Gothic MT"/>
        <a:sym typeface="News Gothic M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News Gothic MT"/>
        <a:ea typeface="News Gothic MT"/>
        <a:cs typeface="News Gothic MT"/>
        <a:sym typeface="News Gothic M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News Gothic MT"/>
        <a:ea typeface="News Gothic MT"/>
        <a:cs typeface="News Gothic MT"/>
        <a:sym typeface="News Gothic M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News Gothic MT"/>
        <a:ea typeface="News Gothic MT"/>
        <a:cs typeface="News Gothic MT"/>
        <a:sym typeface="News Gothic M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News Gothic MT"/>
        <a:ea typeface="News Gothic MT"/>
        <a:cs typeface="News Gothic MT"/>
        <a:sym typeface="News Gothic M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News Gothic MT"/>
        <a:ea typeface="News Gothic MT"/>
        <a:cs typeface="News Gothic MT"/>
        <a:sym typeface="News Gothic M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News Gothic MT"/>
        <a:ea typeface="News Gothic MT"/>
        <a:cs typeface="News Gothic MT"/>
        <a:sym typeface="News Gothic M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News Gothic MT"/>
        <a:ea typeface="News Gothic MT"/>
        <a:cs typeface="News Gothic MT"/>
        <a:sym typeface="News Gothic M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News Gothic MT"/>
        <a:ea typeface="News Gothic MT"/>
        <a:cs typeface="News Gothic MT"/>
        <a:sym typeface="News Gothic M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News Gothic MT"/>
          <a:ea typeface="News Gothic MT"/>
          <a:cs typeface="News Gothic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6DF"/>
          </a:solidFill>
        </a:fill>
      </a:tcStyle>
    </a:wholeTbl>
    <a:band2H>
      <a:tcTxStyle b="def" i="def"/>
      <a:tcStyle>
        <a:tcBdr/>
        <a:fill>
          <a:solidFill>
            <a:srgbClr val="E7ECEF"/>
          </a:solidFill>
        </a:fill>
      </a:tcStyle>
    </a:band2H>
    <a:firstCol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News Gothic MT"/>
          <a:ea typeface="News Gothic MT"/>
          <a:cs typeface="News Gothic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D5CB"/>
          </a:solidFill>
        </a:fill>
      </a:tcStyle>
    </a:wholeTbl>
    <a:band2H>
      <a:tcTxStyle b="def" i="def"/>
      <a:tcStyle>
        <a:tcBdr/>
        <a:fill>
          <a:solidFill>
            <a:srgbClr val="FAEBE7"/>
          </a:solidFill>
        </a:fill>
      </a:tcStyle>
    </a:band2H>
    <a:firstCol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News Gothic MT"/>
          <a:ea typeface="News Gothic MT"/>
          <a:cs typeface="News Gothic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8CACA"/>
          </a:solidFill>
        </a:fill>
      </a:tcStyle>
    </a:wholeTbl>
    <a:band2H>
      <a:tcTxStyle b="def" i="def"/>
      <a:tcStyle>
        <a:tcBdr/>
        <a:fill>
          <a:solidFill>
            <a:srgbClr val="F4E6E6"/>
          </a:solidFill>
        </a:fill>
      </a:tcStyle>
    </a:band2H>
    <a:firstCol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News Gothic MT"/>
          <a:ea typeface="News Gothic MT"/>
          <a:cs typeface="News Gothic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News Gothic MT"/>
          <a:ea typeface="News Gothic MT"/>
          <a:cs typeface="News Gothic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News Gothic MT"/>
          <a:ea typeface="News Gothic MT"/>
          <a:cs typeface="News Gothic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News Gothic MT"/>
          <a:ea typeface="News Gothic MT"/>
          <a:cs typeface="News Gothic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News Gothic MT"/>
          <a:ea typeface="News Gothic MT"/>
          <a:cs typeface="News Gothic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News Gothic MT"/>
          <a:ea typeface="News Gothic MT"/>
          <a:cs typeface="News Gothic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News Gothic MT"/>
          <a:ea typeface="News Gothic MT"/>
          <a:cs typeface="News Gothic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1" name="Shape 12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1328166" y="1295400"/>
            <a:ext cx="6487668" cy="3152888"/>
          </a:xfrm>
          <a:prstGeom prst="rect">
            <a:avLst/>
          </a:prstGeom>
          <a:ln w="3175">
            <a:solidFill>
              <a:srgbClr val="FFFFFF"/>
            </a:solidFill>
          </a:ln>
          <a:effectLst>
            <a:outerShdw sx="100000" sy="100000" kx="0" ky="0" algn="b" rotWithShape="0" blurRad="63500" dist="0" dir="0">
              <a:srgbClr val="000000">
                <a:alpha val="50000"/>
              </a:srgbClr>
            </a:outerShdw>
          </a:effectLst>
        </p:spPr>
        <p:txBody>
          <a:bodyPr lIns="45719" rIns="45719"/>
          <a:lstStyle/>
          <a:p>
            <a:pPr>
              <a:spcBef>
                <a:spcPts val="2000"/>
              </a:spcBef>
              <a:defRPr sz="3200">
                <a:solidFill>
                  <a:srgbClr val="595959"/>
                </a:solidFill>
              </a:defRPr>
            </a:pPr>
          </a:p>
        </p:txBody>
      </p:sp>
      <p:sp>
        <p:nvSpPr>
          <p:cNvPr id="12" name="Shape 12"/>
          <p:cNvSpPr/>
          <p:nvPr>
            <p:ph type="title"/>
          </p:nvPr>
        </p:nvSpPr>
        <p:spPr>
          <a:xfrm>
            <a:off x="1322920" y="1523999"/>
            <a:ext cx="6498160" cy="1724868"/>
          </a:xfrm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13" name="Shape 13"/>
          <p:cNvSpPr/>
          <p:nvPr>
            <p:ph type="body" sz="quarter" idx="1"/>
          </p:nvPr>
        </p:nvSpPr>
        <p:spPr>
          <a:xfrm>
            <a:off x="1322920" y="3299011"/>
            <a:ext cx="6498161" cy="91664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457200" algn="ctr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914400" algn="ctr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371600" algn="ctr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828800" algn="ctr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title"/>
          </p:nvPr>
        </p:nvSpPr>
        <p:spPr>
          <a:xfrm>
            <a:off x="533398" y="611872"/>
            <a:ext cx="4079546" cy="116205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大標題文字</a:t>
            </a:r>
          </a:p>
        </p:txBody>
      </p:sp>
      <p:sp>
        <p:nvSpPr>
          <p:cNvPr id="94" name="Shape 94"/>
          <p:cNvSpPr/>
          <p:nvPr>
            <p:ph type="body" sz="half" idx="1"/>
          </p:nvPr>
        </p:nvSpPr>
        <p:spPr>
          <a:xfrm>
            <a:off x="533398" y="1787855"/>
            <a:ext cx="4079546" cy="372015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ClrTx/>
              <a:buSzTx/>
              <a:buFontTx/>
              <a:buNone/>
              <a:defRPr sz="1800"/>
            </a:lvl1pPr>
            <a:lvl2pPr marL="0" indent="457200" algn="ctr">
              <a:spcBef>
                <a:spcPts val="600"/>
              </a:spcBef>
              <a:buClrTx/>
              <a:buSzTx/>
              <a:buFontTx/>
              <a:buNone/>
              <a:defRPr sz="1800"/>
            </a:lvl2pPr>
            <a:lvl3pPr marL="0" indent="914400" algn="ctr">
              <a:spcBef>
                <a:spcPts val="600"/>
              </a:spcBef>
              <a:buClrTx/>
              <a:buSzTx/>
              <a:buFontTx/>
              <a:buNone/>
              <a:defRPr sz="1800"/>
            </a:lvl3pPr>
            <a:lvl4pPr marL="0" indent="1371600" algn="ctr">
              <a:spcBef>
                <a:spcPts val="600"/>
              </a:spcBef>
              <a:buClrTx/>
              <a:buSzTx/>
              <a:buFontTx/>
              <a:buNone/>
              <a:defRPr sz="1800"/>
            </a:lvl4pPr>
            <a:lvl5pPr marL="0" indent="1828800" algn="ctr">
              <a:spcBef>
                <a:spcPts val="600"/>
              </a:spcBef>
              <a:buClrTx/>
              <a:buSzTx/>
              <a:buFontTx/>
              <a:buNone/>
              <a:defRPr sz="18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6" name="Shape 96"/>
          <p:cNvSpPr/>
          <p:nvPr>
            <p:ph type="pic" sz="half" idx="13"/>
          </p:nvPr>
        </p:nvSpPr>
        <p:spPr>
          <a:xfrm>
            <a:off x="5090617" y="359391"/>
            <a:ext cx="3657601" cy="5318078"/>
          </a:xfrm>
          <a:prstGeom prst="rect">
            <a:avLst/>
          </a:prstGeom>
          <a:ln w="317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50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104" name="Shape 10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05" name="Shape 10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title"/>
          </p:nvPr>
        </p:nvSpPr>
        <p:spPr>
          <a:xfrm>
            <a:off x="7369792" y="368300"/>
            <a:ext cx="1524001" cy="5575301"/>
          </a:xfrm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113" name="Shape 113"/>
          <p:cNvSpPr/>
          <p:nvPr>
            <p:ph type="body" idx="1"/>
          </p:nvPr>
        </p:nvSpPr>
        <p:spPr>
          <a:xfrm>
            <a:off x="549273" y="368300"/>
            <a:ext cx="6689727" cy="5575301"/>
          </a:xfrm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14" name="Shape 1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363538" y="3352801"/>
            <a:ext cx="8416926" cy="1470026"/>
          </a:xfrm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31" name="Shape 31"/>
          <p:cNvSpPr/>
          <p:nvPr>
            <p:ph type="body" sz="quarter" idx="1"/>
          </p:nvPr>
        </p:nvSpPr>
        <p:spPr>
          <a:xfrm>
            <a:off x="363538" y="4771028"/>
            <a:ext cx="8416926" cy="97267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457200" algn="ctr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914400" algn="ctr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371600" algn="ctr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828800" algn="ctr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2" name="Shape 3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" name="Shape 33"/>
          <p:cNvSpPr/>
          <p:nvPr>
            <p:ph type="pic" sz="half" idx="13"/>
          </p:nvPr>
        </p:nvSpPr>
        <p:spPr>
          <a:xfrm>
            <a:off x="370979" y="363538"/>
            <a:ext cx="8402041" cy="2836862"/>
          </a:xfrm>
          <a:prstGeom prst="rect">
            <a:avLst/>
          </a:prstGeom>
          <a:ln w="317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50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xfrm>
            <a:off x="549275" y="2403144"/>
            <a:ext cx="8056564" cy="1362076"/>
          </a:xfrm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41" name="Shape 41"/>
          <p:cNvSpPr/>
          <p:nvPr>
            <p:ph type="body" sz="quarter" idx="1"/>
          </p:nvPr>
        </p:nvSpPr>
        <p:spPr>
          <a:xfrm>
            <a:off x="549275" y="3736004"/>
            <a:ext cx="8056564" cy="150018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457200" algn="ctr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914400" algn="ctr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371600" algn="ctr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828800" algn="ctr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50" name="Shape 50"/>
          <p:cNvSpPr/>
          <p:nvPr>
            <p:ph type="body" sz="half" idx="1"/>
          </p:nvPr>
        </p:nvSpPr>
        <p:spPr>
          <a:xfrm>
            <a:off x="549275" y="1600200"/>
            <a:ext cx="3840480" cy="4343401"/>
          </a:xfrm>
          <a:prstGeom prst="rect">
            <a:avLst/>
          </a:prstGeom>
        </p:spPr>
        <p:txBody>
          <a:bodyPr/>
          <a:lstStyle>
            <a:lvl1pPr>
              <a:spcBef>
                <a:spcPts val="1600"/>
              </a:spcBef>
              <a:defRPr sz="2000"/>
            </a:lvl1pPr>
            <a:lvl2pPr marL="723194" indent="-373944">
              <a:spcBef>
                <a:spcPts val="1600"/>
              </a:spcBef>
              <a:defRPr sz="2000"/>
            </a:lvl2pPr>
            <a:lvl3pPr marL="999772" indent="-313972">
              <a:spcBef>
                <a:spcPts val="1600"/>
              </a:spcBef>
              <a:defRPr sz="2000"/>
            </a:lvl3pPr>
            <a:lvl4pPr marL="1296458" indent="-328083">
              <a:spcBef>
                <a:spcPts val="1600"/>
              </a:spcBef>
              <a:defRPr sz="2000"/>
            </a:lvl4pPr>
            <a:lvl5pPr marL="1577622" indent="-313972">
              <a:spcBef>
                <a:spcPts val="1600"/>
              </a:spcBef>
              <a:defRPr sz="20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1" name="Shape 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xfrm>
            <a:off x="549273" y="107576"/>
            <a:ext cx="8042277" cy="1336956"/>
          </a:xfrm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59" name="Shape 59"/>
          <p:cNvSpPr/>
          <p:nvPr>
            <p:ph type="body" sz="quarter" idx="1"/>
          </p:nvPr>
        </p:nvSpPr>
        <p:spPr>
          <a:xfrm>
            <a:off x="549273" y="1453223"/>
            <a:ext cx="3840481" cy="75088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FB7D7"/>
                </a:solidFill>
              </a:defRPr>
            </a:lvl1pPr>
            <a:lvl2pPr marL="0" indent="457200" algn="ctr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FB7D7"/>
                </a:solidFill>
              </a:defRPr>
            </a:lvl2pPr>
            <a:lvl3pPr marL="0" indent="914400" algn="ctr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FB7D7"/>
                </a:solidFill>
              </a:defRPr>
            </a:lvl3pPr>
            <a:lvl4pPr marL="0" indent="1371600" algn="ctr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FB7D7"/>
                </a:solidFill>
              </a:defRPr>
            </a:lvl4pPr>
            <a:lvl5pPr marL="0" indent="1828800" algn="ctr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FB7D7"/>
                </a:solidFill>
              </a:defRPr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0" name="Shape 60"/>
          <p:cNvSpPr/>
          <p:nvPr>
            <p:ph type="body" sz="quarter" idx="13"/>
          </p:nvPr>
        </p:nvSpPr>
        <p:spPr>
          <a:xfrm>
            <a:off x="4751070" y="1453223"/>
            <a:ext cx="3840480" cy="750889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FB7D7"/>
                </a:solidFill>
              </a:defRPr>
            </a:pPr>
          </a:p>
        </p:txBody>
      </p:sp>
      <p:sp>
        <p:nvSpPr>
          <p:cNvPr id="61" name="Shape 6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69" name="Shape 6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title"/>
          </p:nvPr>
        </p:nvSpPr>
        <p:spPr>
          <a:xfrm>
            <a:off x="533398" y="611872"/>
            <a:ext cx="3840481" cy="116205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大標題文字</a:t>
            </a:r>
          </a:p>
        </p:txBody>
      </p:sp>
      <p:sp>
        <p:nvSpPr>
          <p:cNvPr id="84" name="Shape 84"/>
          <p:cNvSpPr/>
          <p:nvPr>
            <p:ph type="body" sz="half" idx="1"/>
          </p:nvPr>
        </p:nvSpPr>
        <p:spPr>
          <a:xfrm>
            <a:off x="4742824" y="368300"/>
            <a:ext cx="3840480" cy="55753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 marL="719455" indent="-370205">
              <a:defRPr sz="2200"/>
            </a:lvl2pPr>
            <a:lvl3pPr marL="1031169" indent="-345369">
              <a:defRPr sz="2200"/>
            </a:lvl3pPr>
            <a:lvl4pPr marL="1329266" indent="-360891">
              <a:defRPr sz="2200"/>
            </a:lvl4pPr>
            <a:lvl5pPr marL="1609019" indent="-345369">
              <a:defRPr sz="22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5" name="Shape 85"/>
          <p:cNvSpPr/>
          <p:nvPr>
            <p:ph type="body" sz="half" idx="13"/>
          </p:nvPr>
        </p:nvSpPr>
        <p:spPr>
          <a:xfrm>
            <a:off x="533399" y="1787855"/>
            <a:ext cx="3840480" cy="3720153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600"/>
              </a:spcBef>
              <a:buClrTx/>
              <a:buSzTx/>
              <a:buFontTx/>
              <a:buNone/>
              <a:defRPr sz="1800"/>
            </a:pPr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/>
          <a:p>
            <a:pPr/>
            <a:r>
              <a:t>大標題文字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549275" y="1600200"/>
            <a:ext cx="8042276" cy="434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275820" y="6139460"/>
            <a:ext cx="612687" cy="6375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36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chemeClr val="accent1"/>
          </a:solidFill>
          <a:uFillTx/>
          <a:latin typeface="News Gothic MT"/>
          <a:ea typeface="News Gothic MT"/>
          <a:cs typeface="News Gothic MT"/>
          <a:sym typeface="News Gothic M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chemeClr val="accent1"/>
          </a:solidFill>
          <a:uFillTx/>
          <a:latin typeface="News Gothic MT"/>
          <a:ea typeface="News Gothic MT"/>
          <a:cs typeface="News Gothic MT"/>
          <a:sym typeface="News Gothic M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chemeClr val="accent1"/>
          </a:solidFill>
          <a:uFillTx/>
          <a:latin typeface="News Gothic MT"/>
          <a:ea typeface="News Gothic MT"/>
          <a:cs typeface="News Gothic MT"/>
          <a:sym typeface="News Gothic M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chemeClr val="accent1"/>
          </a:solidFill>
          <a:uFillTx/>
          <a:latin typeface="News Gothic MT"/>
          <a:ea typeface="News Gothic MT"/>
          <a:cs typeface="News Gothic MT"/>
          <a:sym typeface="News Gothic M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chemeClr val="accent1"/>
          </a:solidFill>
          <a:uFillTx/>
          <a:latin typeface="News Gothic MT"/>
          <a:ea typeface="News Gothic MT"/>
          <a:cs typeface="News Gothic MT"/>
          <a:sym typeface="News Gothic MT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chemeClr val="accent1"/>
          </a:solidFill>
          <a:uFillTx/>
          <a:latin typeface="News Gothic MT"/>
          <a:ea typeface="News Gothic MT"/>
          <a:cs typeface="News Gothic MT"/>
          <a:sym typeface="News Gothic MT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chemeClr val="accent1"/>
          </a:solidFill>
          <a:uFillTx/>
          <a:latin typeface="News Gothic MT"/>
          <a:ea typeface="News Gothic MT"/>
          <a:cs typeface="News Gothic MT"/>
          <a:sym typeface="News Gothic MT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chemeClr val="accent1"/>
          </a:solidFill>
          <a:uFillTx/>
          <a:latin typeface="News Gothic MT"/>
          <a:ea typeface="News Gothic MT"/>
          <a:cs typeface="News Gothic MT"/>
          <a:sym typeface="News Gothic MT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chemeClr val="accent1"/>
          </a:solidFill>
          <a:uFillTx/>
          <a:latin typeface="News Gothic MT"/>
          <a:ea typeface="News Gothic MT"/>
          <a:cs typeface="News Gothic MT"/>
          <a:sym typeface="News Gothic MT"/>
        </a:defRPr>
      </a:lvl9pPr>
    </p:titleStyle>
    <p:bodyStyle>
      <a:lvl1pPr marL="349250" marR="0" indent="-34925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6FB7D7"/>
        </a:buClr>
        <a:buSzPct val="110000"/>
        <a:buFont typeface="Wingdings 2"/>
        <a:buChar char="●"/>
        <a:tabLst/>
        <a:defRPr b="0" baseline="0" cap="none" i="0" spc="0" strike="noStrike" sz="2400" u="none">
          <a:ln>
            <a:noFill/>
          </a:ln>
          <a:solidFill>
            <a:srgbClr val="595959"/>
          </a:solidFill>
          <a:uFillTx/>
          <a:latin typeface="News Gothic MT"/>
          <a:ea typeface="News Gothic MT"/>
          <a:cs typeface="News Gothic MT"/>
          <a:sym typeface="News Gothic MT"/>
        </a:defRPr>
      </a:lvl1pPr>
      <a:lvl2pPr marL="716395" marR="0" indent="-367145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6FB7D7"/>
        </a:buClr>
        <a:buSzPct val="110000"/>
        <a:buFont typeface="Wingdings 2"/>
        <a:buChar char="●"/>
        <a:tabLst/>
        <a:defRPr b="0" baseline="0" cap="none" i="0" spc="0" strike="noStrike" sz="2400" u="none">
          <a:ln>
            <a:noFill/>
          </a:ln>
          <a:solidFill>
            <a:srgbClr val="595959"/>
          </a:solidFill>
          <a:uFillTx/>
          <a:latin typeface="News Gothic MT"/>
          <a:ea typeface="News Gothic MT"/>
          <a:cs typeface="News Gothic MT"/>
          <a:sym typeface="News Gothic MT"/>
        </a:defRPr>
      </a:lvl2pPr>
      <a:lvl3pPr marL="1024889" marR="0" indent="-339089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6FB7D7"/>
        </a:buClr>
        <a:buSzPct val="110000"/>
        <a:buFont typeface="Wingdings 2"/>
        <a:buChar char="●"/>
        <a:tabLst/>
        <a:defRPr b="0" baseline="0" cap="none" i="0" spc="0" strike="noStrike" sz="2400" u="none">
          <a:ln>
            <a:noFill/>
          </a:ln>
          <a:solidFill>
            <a:srgbClr val="595959"/>
          </a:solidFill>
          <a:uFillTx/>
          <a:latin typeface="News Gothic MT"/>
          <a:ea typeface="News Gothic MT"/>
          <a:cs typeface="News Gothic MT"/>
          <a:sym typeface="News Gothic MT"/>
        </a:defRPr>
      </a:lvl3pPr>
      <a:lvl4pPr marL="1362075" marR="0" indent="-3937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6FB7D7"/>
        </a:buClr>
        <a:buSzPct val="110000"/>
        <a:buFont typeface="Wingdings 2"/>
        <a:buChar char="●"/>
        <a:tabLst/>
        <a:defRPr b="0" baseline="0" cap="none" i="0" spc="0" strike="noStrike" sz="2400" u="none">
          <a:ln>
            <a:noFill/>
          </a:ln>
          <a:solidFill>
            <a:srgbClr val="595959"/>
          </a:solidFill>
          <a:uFillTx/>
          <a:latin typeface="News Gothic MT"/>
          <a:ea typeface="News Gothic MT"/>
          <a:cs typeface="News Gothic MT"/>
          <a:sym typeface="News Gothic MT"/>
        </a:defRPr>
      </a:lvl4pPr>
      <a:lvl5pPr marL="1640416" marR="0" indent="-376766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6FB7D7"/>
        </a:buClr>
        <a:buSzPct val="110000"/>
        <a:buFont typeface="Wingdings 2"/>
        <a:buChar char="●"/>
        <a:tabLst/>
        <a:defRPr b="0" baseline="0" cap="none" i="0" spc="0" strike="noStrike" sz="2400" u="none">
          <a:ln>
            <a:noFill/>
          </a:ln>
          <a:solidFill>
            <a:srgbClr val="595959"/>
          </a:solidFill>
          <a:uFillTx/>
          <a:latin typeface="News Gothic MT"/>
          <a:ea typeface="News Gothic MT"/>
          <a:cs typeface="News Gothic MT"/>
          <a:sym typeface="News Gothic MT"/>
        </a:defRPr>
      </a:lvl5pPr>
      <a:lvl6pPr marL="1922991" marR="0" indent="-376766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6FB7D7"/>
        </a:buClr>
        <a:buSzPct val="110000"/>
        <a:buFont typeface="Wingdings 2"/>
        <a:buChar char="●"/>
        <a:tabLst/>
        <a:defRPr b="0" baseline="0" cap="none" i="0" spc="0" strike="noStrike" sz="2400" u="none">
          <a:ln>
            <a:noFill/>
          </a:ln>
          <a:solidFill>
            <a:srgbClr val="595959"/>
          </a:solidFill>
          <a:uFillTx/>
          <a:latin typeface="News Gothic MT"/>
          <a:ea typeface="News Gothic MT"/>
          <a:cs typeface="News Gothic MT"/>
          <a:sym typeface="News Gothic MT"/>
        </a:defRPr>
      </a:lvl6pPr>
      <a:lvl7pPr marL="2211916" marR="0" indent="-376766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6FB7D7"/>
        </a:buClr>
        <a:buSzPct val="110000"/>
        <a:buFont typeface="Wingdings 2"/>
        <a:buChar char="●"/>
        <a:tabLst/>
        <a:defRPr b="0" baseline="0" cap="none" i="0" spc="0" strike="noStrike" sz="2400" u="none">
          <a:ln>
            <a:noFill/>
          </a:ln>
          <a:solidFill>
            <a:srgbClr val="595959"/>
          </a:solidFill>
          <a:uFillTx/>
          <a:latin typeface="News Gothic MT"/>
          <a:ea typeface="News Gothic MT"/>
          <a:cs typeface="News Gothic MT"/>
          <a:sym typeface="News Gothic MT"/>
        </a:defRPr>
      </a:lvl7pPr>
      <a:lvl8pPr marL="2492904" marR="0" indent="-376766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6FB7D7"/>
        </a:buClr>
        <a:buSzPct val="110000"/>
        <a:buFont typeface="Wingdings 2"/>
        <a:buChar char="●"/>
        <a:tabLst/>
        <a:defRPr b="0" baseline="0" cap="none" i="0" spc="0" strike="noStrike" sz="2400" u="none">
          <a:ln>
            <a:noFill/>
          </a:ln>
          <a:solidFill>
            <a:srgbClr val="595959"/>
          </a:solidFill>
          <a:uFillTx/>
          <a:latin typeface="News Gothic MT"/>
          <a:ea typeface="News Gothic MT"/>
          <a:cs typeface="News Gothic MT"/>
          <a:sym typeface="News Gothic MT"/>
        </a:defRPr>
      </a:lvl8pPr>
      <a:lvl9pPr marL="2783416" marR="0" indent="-376766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6FB7D7"/>
        </a:buClr>
        <a:buSzPct val="110000"/>
        <a:buFont typeface="Wingdings 2"/>
        <a:buChar char="●"/>
        <a:tabLst/>
        <a:defRPr b="0" baseline="0" cap="none" i="0" spc="0" strike="noStrike" sz="2400" u="none">
          <a:ln>
            <a:noFill/>
          </a:ln>
          <a:solidFill>
            <a:srgbClr val="595959"/>
          </a:solidFill>
          <a:uFillTx/>
          <a:latin typeface="News Gothic MT"/>
          <a:ea typeface="News Gothic MT"/>
          <a:cs typeface="News Gothic MT"/>
          <a:sym typeface="News Gothic M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ews Gothic MT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ews Gothic MT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ews Gothic MT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ews Gothic MT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ews Gothic MT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ews Gothic MT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ews Gothic MT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ews Gothic MT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ews Gothic M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OSCE Answer 6/2016</a:t>
            </a:r>
          </a:p>
        </p:txBody>
      </p:sp>
      <p:sp>
        <p:nvSpPr>
          <p:cNvPr id="124" name="Shape 124"/>
          <p:cNvSpPr/>
          <p:nvPr>
            <p:ph type="subTitle" sz="quarter" idx="1"/>
          </p:nvPr>
        </p:nvSpPr>
        <p:spPr>
          <a:xfrm>
            <a:off x="1322920" y="3299011"/>
            <a:ext cx="6498161" cy="91664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TMH AED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pPr/>
            <a:r>
              <a:t>Question 2</a:t>
            </a:r>
          </a:p>
        </p:txBody>
      </p:sp>
      <p:sp>
        <p:nvSpPr>
          <p:cNvPr id="163" name="Shape 163"/>
          <p:cNvSpPr/>
          <p:nvPr>
            <p:ph type="body" idx="1"/>
          </p:nvPr>
        </p:nvSpPr>
        <p:spPr>
          <a:xfrm>
            <a:off x="549275" y="1600200"/>
            <a:ext cx="8042276" cy="4343401"/>
          </a:xfrm>
          <a:prstGeom prst="rect">
            <a:avLst/>
          </a:prstGeom>
        </p:spPr>
        <p:txBody>
          <a:bodyPr/>
          <a:lstStyle/>
          <a:p>
            <a:pPr lvl="1" marL="457200" indent="-457200">
              <a:buFontTx/>
              <a:buAutoNum type="alphaLcPeriod" startAt="2"/>
            </a:pPr>
            <a:r>
              <a:t>What is the POCT that can help differentiating the diagnosis?</a:t>
            </a:r>
          </a:p>
          <a:p>
            <a:pPr/>
            <a:r>
              <a:t>Blood x electrolyte level (POCT)</a:t>
            </a:r>
          </a:p>
        </p:txBody>
      </p:sp>
      <p:sp>
        <p:nvSpPr>
          <p:cNvPr id="164" name="Shape 164"/>
          <p:cNvSpPr/>
          <p:nvPr>
            <p:ph type="sldNum" sz="quarter" idx="2"/>
          </p:nvPr>
        </p:nvSpPr>
        <p:spPr>
          <a:xfrm>
            <a:off x="8275820" y="6139460"/>
            <a:ext cx="612687" cy="637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pPr/>
            <a:r>
              <a:t>Question 2</a:t>
            </a:r>
          </a:p>
        </p:txBody>
      </p:sp>
      <p:sp>
        <p:nvSpPr>
          <p:cNvPr id="167" name="Shape 167"/>
          <p:cNvSpPr/>
          <p:nvPr>
            <p:ph type="body" idx="1"/>
          </p:nvPr>
        </p:nvSpPr>
        <p:spPr>
          <a:xfrm>
            <a:off x="549275" y="1444531"/>
            <a:ext cx="8042276" cy="4343401"/>
          </a:xfrm>
          <a:prstGeom prst="rect">
            <a:avLst/>
          </a:prstGeom>
        </p:spPr>
        <p:txBody>
          <a:bodyPr/>
          <a:lstStyle/>
          <a:p>
            <a:pPr lvl="1" marL="457200" indent="-457200">
              <a:buFontTx/>
              <a:buAutoNum type="alphaLcPeriod" startAt="3"/>
            </a:pPr>
            <a:r>
              <a:t>Please describe the ECG:</a:t>
            </a:r>
          </a:p>
        </p:txBody>
      </p:sp>
      <p:pic>
        <p:nvPicPr>
          <p:cNvPr id="168" name="image5.jpeg" descr="Macintosh HD:Users:irishoihoi:Library:Containers:com.apple.mail:Data:Library:Mail Downloads:95C07B1E-B624-4F17-8FD0-FF8D08BC12F3:IMG_8624.JPG"/>
          <p:cNvPicPr>
            <a:picLocks noChangeAspect="1"/>
          </p:cNvPicPr>
          <p:nvPr/>
        </p:nvPicPr>
        <p:blipFill>
          <a:blip r:embed="rId2">
            <a:extLst/>
          </a:blip>
          <a:srcRect l="0" t="5145" r="0" b="0"/>
          <a:stretch>
            <a:fillRect/>
          </a:stretch>
        </p:blipFill>
        <p:spPr>
          <a:xfrm>
            <a:off x="1312911" y="1883498"/>
            <a:ext cx="6493205" cy="4831814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>
            <p:ph type="sldNum" sz="quarter" idx="2"/>
          </p:nvPr>
        </p:nvSpPr>
        <p:spPr>
          <a:xfrm>
            <a:off x="8309530" y="6139460"/>
            <a:ext cx="578977" cy="637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pPr/>
            <a:r>
              <a:t>Question 2</a:t>
            </a:r>
          </a:p>
        </p:txBody>
      </p:sp>
      <p:sp>
        <p:nvSpPr>
          <p:cNvPr id="172" name="Shape 172"/>
          <p:cNvSpPr/>
          <p:nvPr>
            <p:ph type="body" idx="1"/>
          </p:nvPr>
        </p:nvSpPr>
        <p:spPr>
          <a:xfrm>
            <a:off x="549275" y="1600200"/>
            <a:ext cx="8042276" cy="4343401"/>
          </a:xfrm>
          <a:prstGeom prst="rect">
            <a:avLst/>
          </a:prstGeom>
        </p:spPr>
        <p:txBody>
          <a:bodyPr/>
          <a:lstStyle/>
          <a:p>
            <a:pPr/>
            <a:r>
              <a:t>Sinus rhythm with U wave best seen at leads V2-3 with prolonged QTc interval.</a:t>
            </a:r>
          </a:p>
          <a:p>
            <a:pPr/>
            <a:r>
              <a:t>ECG Changes associated with severe hypokalemia</a:t>
            </a:r>
          </a:p>
          <a:p>
            <a:pPr lvl="1" marL="685800" indent="-336550">
              <a:spcBef>
                <a:spcPts val="600"/>
              </a:spcBef>
              <a:buClr>
                <a:srgbClr val="215D77"/>
              </a:buClr>
              <a:defRPr sz="2200"/>
            </a:pPr>
            <a:r>
              <a:t>Increased amplitude and width of the P wave</a:t>
            </a:r>
          </a:p>
          <a:p>
            <a:pPr lvl="1" marL="685800" indent="-336550">
              <a:spcBef>
                <a:spcPts val="600"/>
              </a:spcBef>
              <a:buClr>
                <a:srgbClr val="215D77"/>
              </a:buClr>
              <a:defRPr sz="2200"/>
            </a:pPr>
            <a:r>
              <a:t>Prolongation of the PR interval</a:t>
            </a:r>
          </a:p>
          <a:p>
            <a:pPr lvl="1" marL="685800" indent="-336550">
              <a:spcBef>
                <a:spcPts val="600"/>
              </a:spcBef>
              <a:buClr>
                <a:srgbClr val="215D77"/>
              </a:buClr>
              <a:defRPr sz="2200"/>
            </a:pPr>
            <a:r>
              <a:t>T wave flattening and inversion</a:t>
            </a:r>
          </a:p>
          <a:p>
            <a:pPr lvl="1" marL="685800" indent="-336550">
              <a:spcBef>
                <a:spcPts val="600"/>
              </a:spcBef>
              <a:buClr>
                <a:srgbClr val="215D77"/>
              </a:buClr>
              <a:defRPr sz="2200"/>
            </a:pPr>
            <a:r>
              <a:t>ST depression</a:t>
            </a:r>
          </a:p>
          <a:p>
            <a:pPr lvl="1" marL="685800" indent="-336550">
              <a:spcBef>
                <a:spcPts val="600"/>
              </a:spcBef>
              <a:buClr>
                <a:srgbClr val="215D77"/>
              </a:buClr>
              <a:defRPr sz="2200"/>
            </a:pPr>
            <a:r>
              <a:t>Prominent U waves (best seen in precordial leads)</a:t>
            </a:r>
          </a:p>
          <a:p>
            <a:pPr lvl="1" marL="685800" indent="-336550">
              <a:spcBef>
                <a:spcPts val="600"/>
              </a:spcBef>
              <a:buClr>
                <a:srgbClr val="215D77"/>
              </a:buClr>
              <a:defRPr sz="2200"/>
            </a:pPr>
            <a:r>
              <a:t>Apparent long QT interval due to fusion of the T and U waves (= long QU interval)</a:t>
            </a:r>
          </a:p>
        </p:txBody>
      </p:sp>
      <p:sp>
        <p:nvSpPr>
          <p:cNvPr id="173" name="Shape 173"/>
          <p:cNvSpPr/>
          <p:nvPr>
            <p:ph type="sldNum" sz="quarter" idx="2"/>
          </p:nvPr>
        </p:nvSpPr>
        <p:spPr>
          <a:xfrm>
            <a:off x="8275820" y="6139460"/>
            <a:ext cx="612687" cy="637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7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pPr/>
            <a:r>
              <a:t>Question 2</a:t>
            </a:r>
          </a:p>
        </p:txBody>
      </p:sp>
      <p:sp>
        <p:nvSpPr>
          <p:cNvPr id="176" name="Shape 176"/>
          <p:cNvSpPr/>
          <p:nvPr>
            <p:ph type="body" idx="1"/>
          </p:nvPr>
        </p:nvSpPr>
        <p:spPr>
          <a:xfrm>
            <a:off x="549275" y="1600200"/>
            <a:ext cx="8042276" cy="4343401"/>
          </a:xfrm>
          <a:prstGeom prst="rect">
            <a:avLst/>
          </a:prstGeom>
        </p:spPr>
        <p:txBody>
          <a:bodyPr/>
          <a:lstStyle/>
          <a:p>
            <a:pPr lvl="1" marL="457200" indent="-457200">
              <a:buFontTx/>
              <a:buAutoNum type="alphaLcPeriod" startAt="4"/>
            </a:pPr>
            <a:r>
              <a:t>What is the most likely diagnosis?</a:t>
            </a:r>
            <a:endParaRPr sz="2200"/>
          </a:p>
          <a:p>
            <a:pPr marL="6350" indent="-342900"/>
            <a:r>
              <a:t>Thyrotoxic periodic paralysis</a:t>
            </a:r>
          </a:p>
          <a:p>
            <a:pPr marL="6350" indent="-342900"/>
            <a:r>
              <a:t>Precipitating factors:</a:t>
            </a:r>
          </a:p>
          <a:p>
            <a:pPr lvl="2" marL="625475" indent="-342900">
              <a:spcBef>
                <a:spcPts val="600"/>
              </a:spcBef>
              <a:defRPr sz="2000"/>
            </a:pPr>
            <a:r>
              <a:t>Ingestion of high carbohydrate diet</a:t>
            </a:r>
          </a:p>
          <a:p>
            <a:pPr lvl="2" marL="625475" indent="-342900">
              <a:spcBef>
                <a:spcPts val="600"/>
              </a:spcBef>
              <a:defRPr sz="2000"/>
            </a:pPr>
            <a:r>
              <a:t>Trauma</a:t>
            </a:r>
          </a:p>
          <a:p>
            <a:pPr lvl="2" marL="625475" indent="-342900">
              <a:spcBef>
                <a:spcPts val="600"/>
              </a:spcBef>
              <a:defRPr sz="2000"/>
            </a:pPr>
            <a:r>
              <a:t>Infection</a:t>
            </a:r>
          </a:p>
          <a:p>
            <a:pPr lvl="2" marL="625475" indent="-342900">
              <a:spcBef>
                <a:spcPts val="600"/>
              </a:spcBef>
              <a:defRPr sz="2000"/>
            </a:pPr>
            <a:r>
              <a:t>Stress</a:t>
            </a:r>
          </a:p>
        </p:txBody>
      </p:sp>
      <p:sp>
        <p:nvSpPr>
          <p:cNvPr id="177" name="Shape 177"/>
          <p:cNvSpPr/>
          <p:nvPr>
            <p:ph type="sldNum" sz="quarter" idx="2"/>
          </p:nvPr>
        </p:nvSpPr>
        <p:spPr>
          <a:xfrm>
            <a:off x="8275820" y="6139460"/>
            <a:ext cx="612687" cy="637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pPr/>
            <a:r>
              <a:t>Question 2</a:t>
            </a:r>
          </a:p>
        </p:txBody>
      </p:sp>
      <p:sp>
        <p:nvSpPr>
          <p:cNvPr id="180" name="Shape 180"/>
          <p:cNvSpPr/>
          <p:nvPr>
            <p:ph type="body" idx="1"/>
          </p:nvPr>
        </p:nvSpPr>
        <p:spPr>
          <a:xfrm>
            <a:off x="549275" y="1600200"/>
            <a:ext cx="8042276" cy="4343401"/>
          </a:xfrm>
          <a:prstGeom prst="rect">
            <a:avLst/>
          </a:prstGeom>
        </p:spPr>
        <p:txBody>
          <a:bodyPr/>
          <a:lstStyle/>
          <a:p>
            <a:pPr marL="457200" indent="-457200">
              <a:buFontTx/>
              <a:buAutoNum type="alphaLcPeriod" startAt="5"/>
            </a:pPr>
            <a:r>
              <a:t>What is the management for patient?</a:t>
            </a:r>
            <a:r>
              <a:t> </a:t>
            </a:r>
          </a:p>
          <a:p>
            <a:pPr/>
            <a:r>
              <a:t>Potassium replacement </a:t>
            </a:r>
          </a:p>
          <a:p>
            <a:pPr/>
            <a:r>
              <a:t>Correction of underlying hyperthyroid state</a:t>
            </a:r>
          </a:p>
          <a:p>
            <a:pPr/>
            <a:r>
              <a:t>Precaution: Too aggressive potassium replacement would lead to rebound of hyperkalemia</a:t>
            </a:r>
          </a:p>
        </p:txBody>
      </p:sp>
      <p:sp>
        <p:nvSpPr>
          <p:cNvPr id="181" name="Shape 181"/>
          <p:cNvSpPr/>
          <p:nvPr>
            <p:ph type="sldNum" sz="quarter" idx="2"/>
          </p:nvPr>
        </p:nvSpPr>
        <p:spPr>
          <a:xfrm>
            <a:off x="8275820" y="6139460"/>
            <a:ext cx="612687" cy="637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pPr/>
            <a:r>
              <a:t>Question 3</a:t>
            </a:r>
          </a:p>
        </p:txBody>
      </p:sp>
      <p:sp>
        <p:nvSpPr>
          <p:cNvPr id="184" name="Shape 184"/>
          <p:cNvSpPr/>
          <p:nvPr>
            <p:ph type="body" idx="1"/>
          </p:nvPr>
        </p:nvSpPr>
        <p:spPr>
          <a:xfrm>
            <a:off x="549275" y="1600200"/>
            <a:ext cx="8042276" cy="4343401"/>
          </a:xfrm>
          <a:prstGeom prst="rect">
            <a:avLst/>
          </a:prstGeom>
        </p:spPr>
        <p:txBody>
          <a:bodyPr/>
          <a:lstStyle/>
          <a:p>
            <a:pPr/>
            <a:r>
              <a:t>A 54 years old gentlemen attended AED for difficulty in breathing and sore throat for two days. </a:t>
            </a:r>
          </a:p>
          <a:p>
            <a:pPr/>
            <a:r>
              <a:t>On physical examination, you noted that he had fever and stridor on auscultation.</a:t>
            </a:r>
          </a:p>
        </p:txBody>
      </p:sp>
      <p:sp>
        <p:nvSpPr>
          <p:cNvPr id="185" name="Shape 185"/>
          <p:cNvSpPr/>
          <p:nvPr>
            <p:ph type="sldNum" sz="quarter" idx="2"/>
          </p:nvPr>
        </p:nvSpPr>
        <p:spPr>
          <a:xfrm>
            <a:off x="8275820" y="6139460"/>
            <a:ext cx="612687" cy="637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pPr/>
            <a:r>
              <a:t>Question 3</a:t>
            </a:r>
          </a:p>
        </p:txBody>
      </p:sp>
      <p:sp>
        <p:nvSpPr>
          <p:cNvPr id="188" name="Shape 188"/>
          <p:cNvSpPr/>
          <p:nvPr>
            <p:ph type="body" idx="1"/>
          </p:nvPr>
        </p:nvSpPr>
        <p:spPr>
          <a:xfrm>
            <a:off x="549275" y="1600200"/>
            <a:ext cx="8042276" cy="4343401"/>
          </a:xfrm>
          <a:prstGeom prst="rect">
            <a:avLst/>
          </a:prstGeom>
        </p:spPr>
        <p:txBody>
          <a:bodyPr/>
          <a:lstStyle/>
          <a:p>
            <a:pPr lvl="1" marL="457200" indent="-457200">
              <a:buFontTx/>
              <a:buAutoNum type="alphaLcPeriod" startAt="1"/>
            </a:pPr>
            <a:r>
              <a:t>Please list five causes of upper airway obstruction in adult.</a:t>
            </a:r>
            <a:endParaRPr sz="2200"/>
          </a:p>
          <a:p>
            <a:pPr lvl="1" marL="457200" indent="-457200"/>
            <a:r>
              <a:t>Infection</a:t>
            </a:r>
            <a:endParaRPr sz="2200"/>
          </a:p>
          <a:p>
            <a:pPr lvl="2" marL="739775" indent="-457200">
              <a:defRPr sz="2000"/>
            </a:pPr>
            <a:r>
              <a:t>Acute epiglottitis</a:t>
            </a:r>
          </a:p>
          <a:p>
            <a:pPr lvl="2" marL="739775" indent="-457200">
              <a:defRPr sz="2000"/>
            </a:pPr>
            <a:r>
              <a:t>Retropharyngeal abscess</a:t>
            </a:r>
          </a:p>
          <a:p>
            <a:pPr lvl="2" marL="739775" indent="-457200">
              <a:defRPr sz="2000"/>
            </a:pPr>
            <a:r>
              <a:t>Bacterial tracheitis</a:t>
            </a:r>
          </a:p>
          <a:p>
            <a:pPr marL="120650" indent="-457200"/>
            <a:r>
              <a:t>Foreign body ingestion</a:t>
            </a:r>
          </a:p>
        </p:txBody>
      </p:sp>
      <p:sp>
        <p:nvSpPr>
          <p:cNvPr id="189" name="Shape 189"/>
          <p:cNvSpPr/>
          <p:nvPr>
            <p:ph type="sldNum" sz="quarter" idx="2"/>
          </p:nvPr>
        </p:nvSpPr>
        <p:spPr>
          <a:xfrm>
            <a:off x="8275820" y="6139460"/>
            <a:ext cx="612687" cy="637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pPr/>
            <a:r>
              <a:t>Question 3 (cont’d)</a:t>
            </a:r>
          </a:p>
        </p:txBody>
      </p:sp>
      <p:sp>
        <p:nvSpPr>
          <p:cNvPr id="192" name="Shape 192"/>
          <p:cNvSpPr/>
          <p:nvPr>
            <p:ph type="body" idx="1"/>
          </p:nvPr>
        </p:nvSpPr>
        <p:spPr>
          <a:xfrm>
            <a:off x="549275" y="1600200"/>
            <a:ext cx="8042276" cy="4343401"/>
          </a:xfrm>
          <a:prstGeom prst="rect">
            <a:avLst/>
          </a:prstGeom>
        </p:spPr>
        <p:txBody>
          <a:bodyPr/>
          <a:lstStyle/>
          <a:p>
            <a:pPr/>
            <a:r>
              <a:t>Immune</a:t>
            </a:r>
          </a:p>
          <a:p>
            <a:pPr lvl="1" marL="685800" indent="-336550">
              <a:spcBef>
                <a:spcPts val="600"/>
              </a:spcBef>
              <a:buClr>
                <a:srgbClr val="215D77"/>
              </a:buClr>
              <a:defRPr sz="2200"/>
            </a:pPr>
            <a:r>
              <a:t>Angioedema</a:t>
            </a:r>
          </a:p>
          <a:p>
            <a:pPr lvl="1" marL="685800" indent="-336550">
              <a:spcBef>
                <a:spcPts val="600"/>
              </a:spcBef>
              <a:buClr>
                <a:srgbClr val="215D77"/>
              </a:buClr>
              <a:defRPr sz="2200"/>
            </a:pPr>
            <a:r>
              <a:t>Anaphylaxis</a:t>
            </a:r>
          </a:p>
          <a:p>
            <a:pPr/>
            <a:r>
              <a:t>Trauma</a:t>
            </a:r>
          </a:p>
          <a:p>
            <a:pPr/>
            <a:r>
              <a:t>Tumor</a:t>
            </a:r>
          </a:p>
          <a:p>
            <a:pPr/>
            <a:r>
              <a:t>Poisoning</a:t>
            </a:r>
          </a:p>
          <a:p>
            <a:pPr lvl="1" marL="685800" indent="-336550">
              <a:spcBef>
                <a:spcPts val="600"/>
              </a:spcBef>
              <a:buClr>
                <a:srgbClr val="215D77"/>
              </a:buClr>
              <a:defRPr sz="2200"/>
            </a:pPr>
            <a:r>
              <a:t>Smoke inhalation</a:t>
            </a:r>
          </a:p>
          <a:p>
            <a:pPr lvl="1" marL="685800" indent="-336550">
              <a:spcBef>
                <a:spcPts val="600"/>
              </a:spcBef>
              <a:buClr>
                <a:srgbClr val="215D77"/>
              </a:buClr>
              <a:defRPr sz="2200"/>
            </a:pPr>
            <a:r>
              <a:t>Caustic ingestion</a:t>
            </a:r>
          </a:p>
        </p:txBody>
      </p:sp>
      <p:sp>
        <p:nvSpPr>
          <p:cNvPr id="193" name="Shape 193"/>
          <p:cNvSpPr/>
          <p:nvPr>
            <p:ph type="sldNum" sz="quarter" idx="2"/>
          </p:nvPr>
        </p:nvSpPr>
        <p:spPr>
          <a:xfrm>
            <a:off x="8275820" y="6139460"/>
            <a:ext cx="612687" cy="637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9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pPr/>
            <a:r>
              <a:t>Question 3</a:t>
            </a:r>
          </a:p>
        </p:txBody>
      </p:sp>
      <p:sp>
        <p:nvSpPr>
          <p:cNvPr id="196" name="Shape 196"/>
          <p:cNvSpPr/>
          <p:nvPr>
            <p:ph type="body" sz="half" idx="1"/>
          </p:nvPr>
        </p:nvSpPr>
        <p:spPr>
          <a:xfrm>
            <a:off x="549275" y="1600200"/>
            <a:ext cx="3585275" cy="4343401"/>
          </a:xfrm>
          <a:prstGeom prst="rect">
            <a:avLst/>
          </a:prstGeom>
        </p:spPr>
        <p:txBody>
          <a:bodyPr/>
          <a:lstStyle>
            <a:lvl1pPr marL="457200" indent="-457200">
              <a:buFontTx/>
              <a:buAutoNum type="alphaLcPeriod" startAt="2"/>
            </a:lvl1pPr>
          </a:lstStyle>
          <a:p>
            <a:pPr/>
            <a:r>
              <a:t>Please describe the X-ray:</a:t>
            </a:r>
          </a:p>
        </p:txBody>
      </p:sp>
      <p:pic>
        <p:nvPicPr>
          <p:cNvPr id="197" name="image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76751" y="1733114"/>
            <a:ext cx="4114801" cy="4640581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hape 198"/>
          <p:cNvSpPr/>
          <p:nvPr>
            <p:ph type="sldNum" sz="quarter" idx="2"/>
          </p:nvPr>
        </p:nvSpPr>
        <p:spPr>
          <a:xfrm>
            <a:off x="8275820" y="6139460"/>
            <a:ext cx="612687" cy="637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pPr/>
            <a:r>
              <a:t>Question 3</a:t>
            </a:r>
          </a:p>
        </p:txBody>
      </p:sp>
      <p:sp>
        <p:nvSpPr>
          <p:cNvPr id="201" name="Shape 201"/>
          <p:cNvSpPr/>
          <p:nvPr>
            <p:ph type="body" idx="1"/>
          </p:nvPr>
        </p:nvSpPr>
        <p:spPr>
          <a:xfrm>
            <a:off x="549275" y="1600200"/>
            <a:ext cx="8042276" cy="4343401"/>
          </a:xfrm>
          <a:prstGeom prst="rect">
            <a:avLst/>
          </a:prstGeom>
        </p:spPr>
        <p:txBody>
          <a:bodyPr/>
          <a:lstStyle/>
          <a:p>
            <a:pPr/>
            <a:r>
              <a:t>Mnemonics AABCDS</a:t>
            </a:r>
          </a:p>
          <a:p>
            <a:pPr lvl="1" marL="685800" indent="-336550">
              <a:spcBef>
                <a:spcPts val="600"/>
              </a:spcBef>
              <a:buClr>
                <a:srgbClr val="215D77"/>
              </a:buClr>
              <a:defRPr sz="2200"/>
            </a:pPr>
            <a:r>
              <a:t>Adequacy</a:t>
            </a:r>
          </a:p>
          <a:p>
            <a:pPr lvl="1" marL="685800" indent="-336550">
              <a:spcBef>
                <a:spcPts val="600"/>
              </a:spcBef>
              <a:buClr>
                <a:srgbClr val="215D77"/>
              </a:buClr>
              <a:defRPr sz="2200"/>
            </a:pPr>
            <a:r>
              <a:t>Alignment</a:t>
            </a:r>
          </a:p>
          <a:p>
            <a:pPr lvl="1" marL="685800" indent="-336550">
              <a:spcBef>
                <a:spcPts val="600"/>
              </a:spcBef>
              <a:buClr>
                <a:srgbClr val="215D77"/>
              </a:buClr>
              <a:defRPr sz="2200"/>
            </a:pPr>
            <a:r>
              <a:t>Bone</a:t>
            </a:r>
          </a:p>
          <a:p>
            <a:pPr lvl="1" marL="685800" indent="-336550">
              <a:spcBef>
                <a:spcPts val="600"/>
              </a:spcBef>
              <a:buClr>
                <a:srgbClr val="215D77"/>
              </a:buClr>
              <a:defRPr sz="2200"/>
            </a:pPr>
            <a:r>
              <a:t>Cartilage</a:t>
            </a:r>
          </a:p>
          <a:p>
            <a:pPr lvl="1" marL="685800" indent="-336550">
              <a:spcBef>
                <a:spcPts val="600"/>
              </a:spcBef>
              <a:buClr>
                <a:srgbClr val="215D77"/>
              </a:buClr>
              <a:defRPr sz="2200"/>
            </a:pPr>
            <a:r>
              <a:t>Disc </a:t>
            </a:r>
          </a:p>
          <a:p>
            <a:pPr lvl="1" marL="685800" indent="-336550">
              <a:spcBef>
                <a:spcPts val="600"/>
              </a:spcBef>
              <a:buClr>
                <a:srgbClr val="215D77"/>
              </a:buClr>
              <a:defRPr sz="2200"/>
            </a:pPr>
            <a:r>
              <a:t>Soft tissue</a:t>
            </a:r>
          </a:p>
        </p:txBody>
      </p:sp>
      <p:sp>
        <p:nvSpPr>
          <p:cNvPr id="202" name="Shape 202"/>
          <p:cNvSpPr/>
          <p:nvPr>
            <p:ph type="sldNum" sz="quarter" idx="2"/>
          </p:nvPr>
        </p:nvSpPr>
        <p:spPr>
          <a:xfrm>
            <a:off x="8275820" y="6139460"/>
            <a:ext cx="612687" cy="637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xfrm>
            <a:off x="2802452" y="478876"/>
            <a:ext cx="3840481" cy="919478"/>
          </a:xfrm>
          <a:prstGeom prst="rect">
            <a:avLst/>
          </a:prstGeom>
        </p:spPr>
        <p:txBody>
          <a:bodyPr/>
          <a:lstStyle/>
          <a:p>
            <a:pPr/>
            <a:r>
              <a:t>Question 1</a:t>
            </a:r>
          </a:p>
        </p:txBody>
      </p:sp>
      <p:sp>
        <p:nvSpPr>
          <p:cNvPr id="127" name="Shape 127"/>
          <p:cNvSpPr/>
          <p:nvPr>
            <p:ph type="body" sz="half" idx="1"/>
          </p:nvPr>
        </p:nvSpPr>
        <p:spPr>
          <a:xfrm>
            <a:off x="533398" y="1787855"/>
            <a:ext cx="3462420" cy="441201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SzTx/>
              <a:buNone/>
              <a:defRPr sz="2800"/>
            </a:lvl1pPr>
          </a:lstStyle>
          <a:p>
            <a:pPr/>
            <a:r>
              <a:t>A 6 years old boy came for ingesting a coin while playing one hour ago</a:t>
            </a:r>
          </a:p>
        </p:txBody>
      </p:sp>
      <p:pic>
        <p:nvPicPr>
          <p:cNvPr id="128" name="image2.jpg" descr="Macintosh HD:Users:irishoihoi:Library:Containers:com.apple.mail:Data:Library:Mail Downloads:7BD9C635-A325-4FFD-B18B-394A1444C386:FBI.jpg"/>
          <p:cNvPicPr>
            <a:picLocks noChangeAspect="1"/>
          </p:cNvPicPr>
          <p:nvPr/>
        </p:nvPicPr>
        <p:blipFill>
          <a:blip r:embed="rId2">
            <a:extLst/>
          </a:blip>
          <a:srcRect l="0" t="0" r="0" b="13977"/>
          <a:stretch>
            <a:fillRect/>
          </a:stretch>
        </p:blipFill>
        <p:spPr>
          <a:xfrm>
            <a:off x="4181338" y="1640926"/>
            <a:ext cx="4723628" cy="4558947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>
            <p:ph type="sldNum" sz="quarter" idx="2"/>
          </p:nvPr>
        </p:nvSpPr>
        <p:spPr>
          <a:xfrm>
            <a:off x="8530093" y="6139460"/>
            <a:ext cx="358414" cy="637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pPr/>
            <a:r>
              <a:t>Question 3</a:t>
            </a:r>
          </a:p>
        </p:txBody>
      </p:sp>
      <p:sp>
        <p:nvSpPr>
          <p:cNvPr id="205" name="Shape 205"/>
          <p:cNvSpPr/>
          <p:nvPr>
            <p:ph type="body" idx="1"/>
          </p:nvPr>
        </p:nvSpPr>
        <p:spPr>
          <a:xfrm>
            <a:off x="549275" y="1600200"/>
            <a:ext cx="8042276" cy="4343401"/>
          </a:xfrm>
          <a:prstGeom prst="rect">
            <a:avLst/>
          </a:prstGeom>
        </p:spPr>
        <p:txBody>
          <a:bodyPr/>
          <a:lstStyle/>
          <a:p>
            <a:pPr/>
            <a:r>
              <a:t>Significant pre-vertebral soft tissue swelling with air-pockets at C3/C4 level</a:t>
            </a:r>
          </a:p>
        </p:txBody>
      </p:sp>
      <p:sp>
        <p:nvSpPr>
          <p:cNvPr id="206" name="Shape 206"/>
          <p:cNvSpPr/>
          <p:nvPr>
            <p:ph type="sldNum" sz="quarter" idx="2"/>
          </p:nvPr>
        </p:nvSpPr>
        <p:spPr>
          <a:xfrm>
            <a:off x="8275820" y="6139460"/>
            <a:ext cx="612687" cy="637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pPr/>
            <a:r>
              <a:t>Question 3</a:t>
            </a:r>
          </a:p>
        </p:txBody>
      </p:sp>
      <p:sp>
        <p:nvSpPr>
          <p:cNvPr id="209" name="Shape 209"/>
          <p:cNvSpPr/>
          <p:nvPr>
            <p:ph type="body" idx="1"/>
          </p:nvPr>
        </p:nvSpPr>
        <p:spPr>
          <a:xfrm>
            <a:off x="549275" y="1600200"/>
            <a:ext cx="8042276" cy="4343401"/>
          </a:xfrm>
          <a:prstGeom prst="rect">
            <a:avLst/>
          </a:prstGeom>
        </p:spPr>
        <p:txBody>
          <a:bodyPr/>
          <a:lstStyle/>
          <a:p>
            <a:pPr marL="457200" indent="-457200">
              <a:buFontTx/>
              <a:buAutoNum type="alphaLcPeriod" startAt="3"/>
            </a:pPr>
            <a:r>
              <a:t>What is your diagnosis?</a:t>
            </a:r>
          </a:p>
          <a:p>
            <a:pPr/>
            <a:r>
              <a:t>Retropharyngeal abscess</a:t>
            </a:r>
          </a:p>
        </p:txBody>
      </p:sp>
      <p:sp>
        <p:nvSpPr>
          <p:cNvPr id="210" name="Shape 210"/>
          <p:cNvSpPr/>
          <p:nvPr>
            <p:ph type="sldNum" sz="quarter" idx="2"/>
          </p:nvPr>
        </p:nvSpPr>
        <p:spPr>
          <a:xfrm>
            <a:off x="8275820" y="6139460"/>
            <a:ext cx="612687" cy="637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pPr/>
            <a:r>
              <a:t>Question 3</a:t>
            </a:r>
          </a:p>
        </p:txBody>
      </p:sp>
      <p:sp>
        <p:nvSpPr>
          <p:cNvPr id="213" name="Shape 213"/>
          <p:cNvSpPr/>
          <p:nvPr>
            <p:ph type="body" idx="1"/>
          </p:nvPr>
        </p:nvSpPr>
        <p:spPr>
          <a:xfrm>
            <a:off x="549275" y="1600200"/>
            <a:ext cx="8042276" cy="4343401"/>
          </a:xfrm>
          <a:prstGeom prst="rect">
            <a:avLst/>
          </a:prstGeom>
        </p:spPr>
        <p:txBody>
          <a:bodyPr/>
          <a:lstStyle/>
          <a:p>
            <a:pPr marL="457200" indent="-457200">
              <a:buFontTx/>
              <a:buAutoNum type="alphaLcPeriod" startAt="4"/>
            </a:pPr>
            <a:r>
              <a:t>What is the likely cause of this condition?</a:t>
            </a:r>
          </a:p>
          <a:p>
            <a:pPr/>
            <a:r>
              <a:t>Infective cause, likely from odontogenic spread</a:t>
            </a:r>
          </a:p>
          <a:p>
            <a:pPr lvl="1" marL="685800" indent="-336550">
              <a:spcBef>
                <a:spcPts val="600"/>
              </a:spcBef>
              <a:buClr>
                <a:srgbClr val="215D77"/>
              </a:buClr>
              <a:defRPr sz="2200"/>
            </a:pPr>
            <a:r>
              <a:t>Aerobic organisms e.g. Staphylococcus aureus</a:t>
            </a:r>
          </a:p>
          <a:p>
            <a:pPr lvl="1" marL="685800" indent="-336550">
              <a:spcBef>
                <a:spcPts val="600"/>
              </a:spcBef>
              <a:buClr>
                <a:srgbClr val="215D77"/>
              </a:buClr>
              <a:defRPr sz="2200"/>
            </a:pPr>
            <a:r>
              <a:t>Anerobic organisms e.g. Bacteroides</a:t>
            </a:r>
          </a:p>
          <a:p>
            <a:pPr lvl="1" marL="685800" indent="-336550">
              <a:spcBef>
                <a:spcPts val="600"/>
              </a:spcBef>
              <a:buClr>
                <a:srgbClr val="215D77"/>
              </a:buClr>
              <a:defRPr sz="2200"/>
            </a:pPr>
            <a:r>
              <a:t>Gram negative organisms e.g. Hemophilus parainfluenzae</a:t>
            </a:r>
          </a:p>
        </p:txBody>
      </p:sp>
      <p:sp>
        <p:nvSpPr>
          <p:cNvPr id="214" name="Shape 214"/>
          <p:cNvSpPr/>
          <p:nvPr>
            <p:ph type="sldNum" sz="quarter" idx="2"/>
          </p:nvPr>
        </p:nvSpPr>
        <p:spPr>
          <a:xfrm>
            <a:off x="8275820" y="6139460"/>
            <a:ext cx="612687" cy="637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pPr/>
            <a:r>
              <a:t>Question 3</a:t>
            </a:r>
          </a:p>
        </p:txBody>
      </p:sp>
      <p:sp>
        <p:nvSpPr>
          <p:cNvPr id="217" name="Shape 217"/>
          <p:cNvSpPr/>
          <p:nvPr>
            <p:ph type="body" idx="1"/>
          </p:nvPr>
        </p:nvSpPr>
        <p:spPr>
          <a:xfrm>
            <a:off x="549275" y="1600200"/>
            <a:ext cx="8042276" cy="4343401"/>
          </a:xfrm>
          <a:prstGeom prst="rect">
            <a:avLst/>
          </a:prstGeom>
        </p:spPr>
        <p:txBody>
          <a:bodyPr/>
          <a:lstStyle/>
          <a:p>
            <a:pPr marL="457200" indent="-457200">
              <a:buFontTx/>
              <a:buAutoNum type="alphaLcPeriod" startAt="5"/>
            </a:pPr>
            <a:r>
              <a:t>What is your management?</a:t>
            </a:r>
          </a:p>
          <a:p>
            <a:pPr/>
            <a:r>
              <a:t>Contrast CT scan of neck + thorax</a:t>
            </a:r>
          </a:p>
          <a:p>
            <a:pPr/>
            <a:r>
              <a:t>Broad spectrum intravenous antibiotics</a:t>
            </a:r>
          </a:p>
          <a:p>
            <a:pPr/>
            <a:r>
              <a:t>Incision and drainage of the abscess</a:t>
            </a:r>
          </a:p>
        </p:txBody>
      </p:sp>
      <p:sp>
        <p:nvSpPr>
          <p:cNvPr id="218" name="Shape 218"/>
          <p:cNvSpPr/>
          <p:nvPr>
            <p:ph type="sldNum" sz="quarter" idx="2"/>
          </p:nvPr>
        </p:nvSpPr>
        <p:spPr>
          <a:xfrm>
            <a:off x="8275820" y="6139460"/>
            <a:ext cx="612687" cy="637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pPr/>
            <a:r>
              <a:t>Question 4</a:t>
            </a:r>
          </a:p>
        </p:txBody>
      </p:sp>
      <p:sp>
        <p:nvSpPr>
          <p:cNvPr id="221" name="Shape 221"/>
          <p:cNvSpPr/>
          <p:nvPr>
            <p:ph type="body" idx="1"/>
          </p:nvPr>
        </p:nvSpPr>
        <p:spPr>
          <a:xfrm>
            <a:off x="549275" y="1600200"/>
            <a:ext cx="8042276" cy="4343401"/>
          </a:xfrm>
          <a:prstGeom prst="rect">
            <a:avLst/>
          </a:prstGeom>
        </p:spPr>
        <p:txBody>
          <a:bodyPr/>
          <a:lstStyle/>
          <a:p>
            <a:pPr/>
            <a:r>
              <a:t>82 years old gentlemen attended for dull chest pain for one hour. PMH: HT, DM, AF. BP 107/56mmHg, P 50/min, SpO2 97% on RA.</a:t>
            </a:r>
          </a:p>
        </p:txBody>
      </p:sp>
      <p:pic>
        <p:nvPicPr>
          <p:cNvPr id="222" name="image7.jpeg" descr="Macintosh HD:Users:irishoihoi:Library:Containers:com.apple.mail:Data:Library:Mail Downloads:2D81B3E6-B524-4D17-A7FB-FE4EAB2CDC6F:IMG_86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8184" y="2783401"/>
            <a:ext cx="5311247" cy="3967696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Shape 223"/>
          <p:cNvSpPr/>
          <p:nvPr>
            <p:ph type="sldNum" sz="quarter" idx="2"/>
          </p:nvPr>
        </p:nvSpPr>
        <p:spPr>
          <a:xfrm>
            <a:off x="8275820" y="6139460"/>
            <a:ext cx="612687" cy="637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pPr/>
            <a:r>
              <a:t>Question 4</a:t>
            </a:r>
          </a:p>
        </p:txBody>
      </p:sp>
      <p:sp>
        <p:nvSpPr>
          <p:cNvPr id="226" name="Shape 226"/>
          <p:cNvSpPr/>
          <p:nvPr>
            <p:ph type="body" idx="1"/>
          </p:nvPr>
        </p:nvSpPr>
        <p:spPr>
          <a:xfrm>
            <a:off x="549275" y="1600200"/>
            <a:ext cx="8042276" cy="4343401"/>
          </a:xfrm>
          <a:prstGeom prst="rect">
            <a:avLst/>
          </a:prstGeom>
        </p:spPr>
        <p:txBody>
          <a:bodyPr/>
          <a:lstStyle/>
          <a:p>
            <a:pPr marL="457200" indent="-457200">
              <a:buFontTx/>
              <a:buAutoNum type="alphaLcPeriod" startAt="1"/>
            </a:pPr>
            <a:r>
              <a:t>Please describe the ECG.</a:t>
            </a:r>
          </a:p>
          <a:p>
            <a:pPr/>
            <a:r>
              <a:t>ST elevation at inferior leads with reciprocal ST depression at leads aVL and V2-4</a:t>
            </a:r>
          </a:p>
          <a:p>
            <a:pPr/>
            <a:r>
              <a:t>Likely represent inferior MI</a:t>
            </a:r>
          </a:p>
          <a:p>
            <a:pPr/>
            <a:r>
              <a:t>Additional ECG to do:</a:t>
            </a:r>
          </a:p>
          <a:p>
            <a:pPr lvl="1" marL="685800" indent="-336550">
              <a:spcBef>
                <a:spcPts val="600"/>
              </a:spcBef>
              <a:buClr>
                <a:srgbClr val="215D77"/>
              </a:buClr>
              <a:defRPr sz="2200"/>
            </a:pPr>
            <a:r>
              <a:t>R side ECG</a:t>
            </a:r>
          </a:p>
          <a:p>
            <a:pPr lvl="1" marL="685800" indent="-336550">
              <a:spcBef>
                <a:spcPts val="600"/>
              </a:spcBef>
              <a:buClr>
                <a:srgbClr val="215D77"/>
              </a:buClr>
              <a:defRPr sz="2200"/>
            </a:pPr>
            <a:r>
              <a:t>Posterior lead ECG</a:t>
            </a:r>
          </a:p>
        </p:txBody>
      </p:sp>
      <p:sp>
        <p:nvSpPr>
          <p:cNvPr id="227" name="Shape 227"/>
          <p:cNvSpPr/>
          <p:nvPr>
            <p:ph type="sldNum" sz="quarter" idx="2"/>
          </p:nvPr>
        </p:nvSpPr>
        <p:spPr>
          <a:xfrm>
            <a:off x="8275820" y="6139460"/>
            <a:ext cx="612687" cy="637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5786" y="1242151"/>
            <a:ext cx="5191252" cy="4829038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hape 230"/>
          <p:cNvSpPr/>
          <p:nvPr>
            <p:ph type="sldNum" sz="quarter" idx="2"/>
          </p:nvPr>
        </p:nvSpPr>
        <p:spPr>
          <a:xfrm>
            <a:off x="8275820" y="6139460"/>
            <a:ext cx="612687" cy="637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pPr/>
            <a:r>
              <a:t>Additional ECG</a:t>
            </a:r>
          </a:p>
        </p:txBody>
      </p:sp>
      <p:pic>
        <p:nvPicPr>
          <p:cNvPr id="233" name="image9.jpeg" descr="Macintosh HD:Users:irishoihoi:Library:Containers:com.apple.mail:Data:Library:Mail Downloads:0532C9D1-DB3C-496B-A63A-EDF6E7163338:IMG_8621.JPG"/>
          <p:cNvPicPr>
            <a:picLocks noChangeAspect="1"/>
          </p:cNvPicPr>
          <p:nvPr/>
        </p:nvPicPr>
        <p:blipFill>
          <a:blip r:embed="rId2">
            <a:extLst/>
          </a:blip>
          <a:srcRect l="0" t="13995" r="0" b="13995"/>
          <a:stretch>
            <a:fillRect/>
          </a:stretch>
        </p:blipFill>
        <p:spPr>
          <a:xfrm>
            <a:off x="549275" y="1600200"/>
            <a:ext cx="8042276" cy="4343401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Shape 234"/>
          <p:cNvSpPr/>
          <p:nvPr>
            <p:ph type="sldNum" sz="quarter" idx="2"/>
          </p:nvPr>
        </p:nvSpPr>
        <p:spPr>
          <a:xfrm>
            <a:off x="8275820" y="6139460"/>
            <a:ext cx="612687" cy="637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age10.jpeg" descr="Macintosh HD:Users:irishoihoi:Library:Containers:com.apple.mail:Data:Library:Mail Downloads:3E3C6EBF-58A6-49D4-BACE-CC50FF26FBAA:IMG_8622.JPG"/>
          <p:cNvPicPr>
            <a:picLocks noChangeAspect="1"/>
          </p:cNvPicPr>
          <p:nvPr/>
        </p:nvPicPr>
        <p:blipFill>
          <a:blip r:embed="rId2">
            <a:extLst/>
          </a:blip>
          <a:srcRect l="0" t="3818" r="0" b="2458"/>
          <a:stretch>
            <a:fillRect/>
          </a:stretch>
        </p:blipFill>
        <p:spPr>
          <a:xfrm>
            <a:off x="879163" y="1270065"/>
            <a:ext cx="7493825" cy="51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hape 237"/>
          <p:cNvSpPr/>
          <p:nvPr>
            <p:ph type="sldNum" sz="quarter" idx="2"/>
          </p:nvPr>
        </p:nvSpPr>
        <p:spPr>
          <a:xfrm>
            <a:off x="8275820" y="6139460"/>
            <a:ext cx="612687" cy="637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pPr/>
            <a:r>
              <a:t>Question 4</a:t>
            </a:r>
          </a:p>
        </p:txBody>
      </p:sp>
      <p:sp>
        <p:nvSpPr>
          <p:cNvPr id="240" name="Shape 240"/>
          <p:cNvSpPr/>
          <p:nvPr>
            <p:ph type="body" idx="1"/>
          </p:nvPr>
        </p:nvSpPr>
        <p:spPr>
          <a:xfrm>
            <a:off x="549275" y="1600200"/>
            <a:ext cx="8042276" cy="4343401"/>
          </a:xfrm>
          <a:prstGeom prst="rect">
            <a:avLst/>
          </a:prstGeom>
        </p:spPr>
        <p:txBody>
          <a:bodyPr/>
          <a:lstStyle/>
          <a:p>
            <a:pPr marL="457200" indent="-457200">
              <a:buFontTx/>
              <a:buAutoNum type="alphaLcPeriod" startAt="3"/>
            </a:pPr>
            <a:r>
              <a:t>What is the diagnosis?</a:t>
            </a:r>
          </a:p>
          <a:p>
            <a:pPr/>
            <a:r>
              <a:t>Acute myocardial infarction involving posteroinferior wall of myocardium</a:t>
            </a:r>
          </a:p>
        </p:txBody>
      </p:sp>
      <p:sp>
        <p:nvSpPr>
          <p:cNvPr id="241" name="Shape 241"/>
          <p:cNvSpPr/>
          <p:nvPr>
            <p:ph type="sldNum" sz="quarter" idx="2"/>
          </p:nvPr>
        </p:nvSpPr>
        <p:spPr>
          <a:xfrm>
            <a:off x="8275820" y="6139460"/>
            <a:ext cx="612687" cy="637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pPr/>
            <a:r>
              <a:t>Question 1</a:t>
            </a:r>
          </a:p>
        </p:txBody>
      </p:sp>
      <p:sp>
        <p:nvSpPr>
          <p:cNvPr id="132" name="Shape 132"/>
          <p:cNvSpPr/>
          <p:nvPr>
            <p:ph type="body" idx="1"/>
          </p:nvPr>
        </p:nvSpPr>
        <p:spPr>
          <a:xfrm>
            <a:off x="549275" y="1600200"/>
            <a:ext cx="8042276" cy="4343401"/>
          </a:xfrm>
          <a:prstGeom prst="rect">
            <a:avLst/>
          </a:prstGeom>
        </p:spPr>
        <p:txBody>
          <a:bodyPr/>
          <a:lstStyle/>
          <a:p>
            <a:pPr lvl="1" marL="457200" indent="-457200">
              <a:buFontTx/>
              <a:buAutoNum type="alphaLcPeriod" startAt="1"/>
            </a:pPr>
            <a:r>
              <a:t>Where is the coin located? Trachea or esophagus?</a:t>
            </a:r>
          </a:p>
          <a:p>
            <a:pPr/>
            <a:r>
              <a:t>Esophagus</a:t>
            </a:r>
          </a:p>
          <a:p>
            <a:pPr/>
            <a:r>
              <a:t>Typical orientation of foreign body in:</a:t>
            </a:r>
          </a:p>
          <a:p>
            <a:pPr lvl="1" marL="685800" indent="-336550">
              <a:spcBef>
                <a:spcPts val="600"/>
              </a:spcBef>
              <a:buClr>
                <a:srgbClr val="215D77"/>
              </a:buClr>
              <a:defRPr sz="2200"/>
            </a:pPr>
            <a:r>
              <a:t>Esophagus: coronal</a:t>
            </a:r>
          </a:p>
          <a:p>
            <a:pPr lvl="1" marL="685800" indent="-336550">
              <a:spcBef>
                <a:spcPts val="600"/>
              </a:spcBef>
              <a:buClr>
                <a:srgbClr val="215D77"/>
              </a:buClr>
              <a:defRPr sz="2200"/>
            </a:pPr>
            <a:r>
              <a:t>Trachea: sagittal</a:t>
            </a:r>
          </a:p>
        </p:txBody>
      </p:sp>
      <p:sp>
        <p:nvSpPr>
          <p:cNvPr id="133" name="Shape 133"/>
          <p:cNvSpPr/>
          <p:nvPr>
            <p:ph type="sldNum" sz="quarter" idx="2"/>
          </p:nvPr>
        </p:nvSpPr>
        <p:spPr>
          <a:xfrm>
            <a:off x="8530093" y="6139460"/>
            <a:ext cx="358414" cy="637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pPr/>
            <a:r>
              <a:t>Question 4</a:t>
            </a:r>
          </a:p>
        </p:txBody>
      </p:sp>
      <p:sp>
        <p:nvSpPr>
          <p:cNvPr id="244" name="Shape 244"/>
          <p:cNvSpPr/>
          <p:nvPr>
            <p:ph type="body" idx="1"/>
          </p:nvPr>
        </p:nvSpPr>
        <p:spPr>
          <a:xfrm>
            <a:off x="549275" y="1600200"/>
            <a:ext cx="8042276" cy="4343401"/>
          </a:xfrm>
          <a:prstGeom prst="rect">
            <a:avLst/>
          </a:prstGeom>
        </p:spPr>
        <p:txBody>
          <a:bodyPr/>
          <a:lstStyle/>
          <a:p>
            <a:pPr marL="457200" indent="-457200">
              <a:buFontTx/>
              <a:buAutoNum type="alphaLcPeriod" startAt="4"/>
            </a:pPr>
            <a:r>
              <a:t>Please name two most important treatments for the patient.</a:t>
            </a:r>
          </a:p>
          <a:p>
            <a:pPr/>
            <a:r>
              <a:t>Dual anti-platelet agents</a:t>
            </a:r>
          </a:p>
          <a:p>
            <a:pPr/>
            <a:r>
              <a:t>Cardiac reperfusion therapy (Thrombolytics therapy or PCI)</a:t>
            </a:r>
          </a:p>
        </p:txBody>
      </p:sp>
      <p:sp>
        <p:nvSpPr>
          <p:cNvPr id="245" name="Shape 245"/>
          <p:cNvSpPr/>
          <p:nvPr>
            <p:ph type="sldNum" sz="quarter" idx="2"/>
          </p:nvPr>
        </p:nvSpPr>
        <p:spPr>
          <a:xfrm>
            <a:off x="8275820" y="6139460"/>
            <a:ext cx="612687" cy="637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44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pPr/>
            <a:r>
              <a:t>Question 5</a:t>
            </a:r>
          </a:p>
        </p:txBody>
      </p:sp>
      <p:sp>
        <p:nvSpPr>
          <p:cNvPr id="248" name="Shape 248"/>
          <p:cNvSpPr/>
          <p:nvPr>
            <p:ph type="body" idx="1"/>
          </p:nvPr>
        </p:nvSpPr>
        <p:spPr>
          <a:xfrm>
            <a:off x="549275" y="1600200"/>
            <a:ext cx="8042276" cy="4343401"/>
          </a:xfrm>
          <a:prstGeom prst="rect">
            <a:avLst/>
          </a:prstGeom>
        </p:spPr>
        <p:txBody>
          <a:bodyPr/>
          <a:lstStyle/>
          <a:p>
            <a:pPr/>
            <a:r>
              <a:t>22 years old gentlemen with history of adjustment disorder and epilepsy, attended for suicidal attempt with drug overdose with 100 tabs of 200mg sodium valproate one hour ago. </a:t>
            </a:r>
          </a:p>
          <a:p>
            <a:pPr/>
            <a:r>
              <a:t>At triage, GCS was E3V5M6, BP 153/77mmHg, P 125/min.</a:t>
            </a:r>
          </a:p>
        </p:txBody>
      </p:sp>
      <p:sp>
        <p:nvSpPr>
          <p:cNvPr id="249" name="Shape 249"/>
          <p:cNvSpPr/>
          <p:nvPr>
            <p:ph type="sldNum" sz="quarter" idx="2"/>
          </p:nvPr>
        </p:nvSpPr>
        <p:spPr>
          <a:xfrm>
            <a:off x="8275820" y="6139460"/>
            <a:ext cx="612687" cy="637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pPr/>
            <a:r>
              <a:t>Question 5</a:t>
            </a:r>
          </a:p>
        </p:txBody>
      </p:sp>
      <p:sp>
        <p:nvSpPr>
          <p:cNvPr id="252" name="Shape 252"/>
          <p:cNvSpPr/>
          <p:nvPr>
            <p:ph type="body" idx="1"/>
          </p:nvPr>
        </p:nvSpPr>
        <p:spPr>
          <a:xfrm>
            <a:off x="549275" y="1600200"/>
            <a:ext cx="8042276" cy="4343401"/>
          </a:xfrm>
          <a:prstGeom prst="rect">
            <a:avLst/>
          </a:prstGeom>
        </p:spPr>
        <p:txBody>
          <a:bodyPr/>
          <a:lstStyle/>
          <a:p>
            <a:pPr lvl="1" marL="457200" indent="-457200">
              <a:buFontTx/>
              <a:buAutoNum type="alphaLcPeriod" startAt="1"/>
            </a:pPr>
            <a:r>
              <a:t>What GI decontamination would you consider?</a:t>
            </a:r>
            <a:endParaRPr sz="2200"/>
          </a:p>
          <a:p>
            <a:pPr lvl="1" marL="457200" indent="-457200"/>
            <a:r>
              <a:t>Activated charcoal 1g/kg PO</a:t>
            </a:r>
            <a:endParaRPr sz="2200"/>
          </a:p>
          <a:p>
            <a:pPr lvl="1" marL="457200" indent="-457200"/>
            <a:r>
              <a:t>Gastric lavage</a:t>
            </a:r>
            <a:endParaRPr sz="2200"/>
          </a:p>
          <a:p>
            <a:pPr lvl="1" marL="457200" indent="-457200"/>
            <a:r>
              <a:t>MDAC</a:t>
            </a:r>
            <a:endParaRPr sz="2200"/>
          </a:p>
          <a:p>
            <a:pPr lvl="1" marL="457200" indent="-457200"/>
            <a:r>
              <a:t>WBI</a:t>
            </a:r>
          </a:p>
        </p:txBody>
      </p:sp>
      <p:sp>
        <p:nvSpPr>
          <p:cNvPr id="253" name="Shape 253"/>
          <p:cNvSpPr/>
          <p:nvPr>
            <p:ph type="sldNum" sz="quarter" idx="2"/>
          </p:nvPr>
        </p:nvSpPr>
        <p:spPr>
          <a:xfrm>
            <a:off x="8275820" y="6139460"/>
            <a:ext cx="612687" cy="637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2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>
            <a:lvl1pPr defTabSz="813816">
              <a:defRPr sz="4093"/>
            </a:lvl1pPr>
          </a:lstStyle>
          <a:p>
            <a:pPr/>
            <a:r>
              <a:t>MDAC has proven efficacy in: ABCDEQ</a:t>
            </a:r>
          </a:p>
        </p:txBody>
      </p:sp>
      <p:sp>
        <p:nvSpPr>
          <p:cNvPr id="256" name="Shape 256"/>
          <p:cNvSpPr/>
          <p:nvPr>
            <p:ph type="body" idx="1"/>
          </p:nvPr>
        </p:nvSpPr>
        <p:spPr>
          <a:xfrm>
            <a:off x="549275" y="1600200"/>
            <a:ext cx="8042276" cy="4343401"/>
          </a:xfrm>
          <a:prstGeom prst="rect">
            <a:avLst/>
          </a:prstGeom>
        </p:spPr>
        <p:txBody>
          <a:bodyPr/>
          <a:lstStyle/>
          <a:p>
            <a:pPr lvl="1" marL="685800" indent="-336550">
              <a:spcBef>
                <a:spcPts val="600"/>
              </a:spcBef>
              <a:buClr>
                <a:srgbClr val="215D77"/>
              </a:buClr>
              <a:buFont typeface="Arial"/>
              <a:buChar char="-"/>
              <a:defRPr i="1" sz="3000"/>
            </a:pPr>
            <a:r>
              <a:t>A</a:t>
            </a:r>
            <a:r>
              <a:rPr i="0"/>
              <a:t> 	Aspirin, aminophylline 				(=theophylline)</a:t>
            </a:r>
            <a:endParaRPr sz="2200"/>
          </a:p>
          <a:p>
            <a:pPr lvl="1" marL="685800" indent="-336550">
              <a:spcBef>
                <a:spcPts val="600"/>
              </a:spcBef>
              <a:buClr>
                <a:srgbClr val="215D77"/>
              </a:buClr>
              <a:buFont typeface="Arial"/>
              <a:buChar char="-"/>
              <a:defRPr i="1" sz="3000"/>
            </a:pPr>
            <a:r>
              <a:t>B</a:t>
            </a:r>
            <a:r>
              <a:rPr i="0"/>
              <a:t>	Barbiturate</a:t>
            </a:r>
            <a:endParaRPr sz="2200"/>
          </a:p>
          <a:p>
            <a:pPr lvl="1" marL="685800" indent="-336550">
              <a:spcBef>
                <a:spcPts val="600"/>
              </a:spcBef>
              <a:buClr>
                <a:srgbClr val="215D77"/>
              </a:buClr>
              <a:buFont typeface="Arial"/>
              <a:buChar char="-"/>
              <a:defRPr i="1" sz="3000"/>
            </a:pPr>
            <a:r>
              <a:t>C</a:t>
            </a:r>
            <a:r>
              <a:rPr i="0"/>
              <a:t>	Carbamazepine</a:t>
            </a:r>
            <a:endParaRPr sz="2200"/>
          </a:p>
          <a:p>
            <a:pPr lvl="1" marL="685800" indent="-336550">
              <a:spcBef>
                <a:spcPts val="600"/>
              </a:spcBef>
              <a:buClr>
                <a:srgbClr val="215D77"/>
              </a:buClr>
              <a:buFont typeface="Arial"/>
              <a:buChar char="-"/>
              <a:defRPr i="1" sz="3000"/>
            </a:pPr>
            <a:r>
              <a:t>D</a:t>
            </a:r>
            <a:r>
              <a:rPr i="0"/>
              <a:t>	Dapsone, dilantin, digoxin</a:t>
            </a:r>
            <a:endParaRPr sz="2200"/>
          </a:p>
          <a:p>
            <a:pPr lvl="1" marL="685800" indent="-336550">
              <a:spcBef>
                <a:spcPts val="600"/>
              </a:spcBef>
              <a:buClr>
                <a:srgbClr val="215D77"/>
              </a:buClr>
              <a:buFont typeface="Arial"/>
              <a:buChar char="-"/>
              <a:defRPr i="1" sz="3000"/>
            </a:pPr>
            <a:r>
              <a:t>E</a:t>
            </a:r>
            <a:r>
              <a:rPr i="0"/>
              <a:t>		Epilim, extended release 				preparation</a:t>
            </a:r>
          </a:p>
          <a:p>
            <a:pPr lvl="1" marL="685800" indent="-336550">
              <a:spcBef>
                <a:spcPts val="600"/>
              </a:spcBef>
              <a:buClr>
                <a:srgbClr val="215D77"/>
              </a:buClr>
              <a:buFont typeface="Arial"/>
              <a:buChar char="-"/>
              <a:defRPr i="1" sz="3000"/>
            </a:pPr>
            <a:r>
              <a:t>Q</a:t>
            </a:r>
            <a:r>
              <a:rPr i="0"/>
              <a:t>	Quinine</a:t>
            </a:r>
          </a:p>
        </p:txBody>
      </p:sp>
      <p:sp>
        <p:nvSpPr>
          <p:cNvPr id="257" name="Shape 257"/>
          <p:cNvSpPr/>
          <p:nvPr>
            <p:ph type="sldNum" sz="quarter" idx="2"/>
          </p:nvPr>
        </p:nvSpPr>
        <p:spPr>
          <a:xfrm>
            <a:off x="8275820" y="6139460"/>
            <a:ext cx="612687" cy="637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pPr/>
            <a:r>
              <a:t>Question 5</a:t>
            </a:r>
          </a:p>
        </p:txBody>
      </p:sp>
      <p:sp>
        <p:nvSpPr>
          <p:cNvPr id="260" name="Shape 260"/>
          <p:cNvSpPr/>
          <p:nvPr>
            <p:ph type="body" idx="1"/>
          </p:nvPr>
        </p:nvSpPr>
        <p:spPr>
          <a:xfrm>
            <a:off x="549275" y="1600200"/>
            <a:ext cx="8042276" cy="4675467"/>
          </a:xfrm>
          <a:prstGeom prst="rect">
            <a:avLst/>
          </a:prstGeom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AutoNum type="alphaLcPeriod" startAt="3"/>
            </a:pPr>
            <a:r>
              <a:t>What specific blood tests can be carried out?</a:t>
            </a:r>
          </a:p>
          <a:p>
            <a:pPr>
              <a:lnSpc>
                <a:spcPct val="90000"/>
              </a:lnSpc>
            </a:pPr>
            <a:r>
              <a:t>Blood VPA level</a:t>
            </a:r>
          </a:p>
          <a:p>
            <a:pPr lvl="1" marL="685800" indent="-336550">
              <a:lnSpc>
                <a:spcPct val="90000"/>
              </a:lnSpc>
              <a:spcBef>
                <a:spcPts val="600"/>
              </a:spcBef>
              <a:buClr>
                <a:srgbClr val="215D77"/>
              </a:buClr>
              <a:defRPr sz="2200"/>
            </a:pPr>
            <a:r>
              <a:t>The peak VPA level correlated with the clinical toxicity</a:t>
            </a:r>
          </a:p>
          <a:p>
            <a:pPr lvl="1" marL="685800" indent="-336550">
              <a:lnSpc>
                <a:spcPct val="90000"/>
              </a:lnSpc>
              <a:spcBef>
                <a:spcPts val="600"/>
              </a:spcBef>
              <a:buClr>
                <a:srgbClr val="215D77"/>
              </a:buClr>
              <a:defRPr sz="2200"/>
            </a:pPr>
            <a:r>
              <a:t>The peak level varies with a mean of ~8 hours post exposure</a:t>
            </a:r>
          </a:p>
          <a:p>
            <a:pPr lvl="1" marL="685800" indent="-336550">
              <a:lnSpc>
                <a:spcPct val="90000"/>
              </a:lnSpc>
              <a:spcBef>
                <a:spcPts val="600"/>
              </a:spcBef>
              <a:buClr>
                <a:srgbClr val="215D77"/>
              </a:buClr>
              <a:defRPr sz="2200"/>
            </a:pPr>
            <a:r>
              <a:t>&gt;450mg/L &lt;-&gt; more severe manifestations</a:t>
            </a:r>
          </a:p>
          <a:p>
            <a:pPr lvl="1" marL="685800" indent="-336550">
              <a:lnSpc>
                <a:spcPct val="90000"/>
              </a:lnSpc>
              <a:spcBef>
                <a:spcPts val="600"/>
              </a:spcBef>
              <a:buClr>
                <a:srgbClr val="215D77"/>
              </a:buClr>
              <a:defRPr sz="2200"/>
            </a:pPr>
            <a:r>
              <a:t>&gt;850mg/L &lt;-&gt; coma, depression, aspiration, metabolic acidosis</a:t>
            </a:r>
          </a:p>
          <a:p>
            <a:pPr>
              <a:lnSpc>
                <a:spcPct val="90000"/>
              </a:lnSpc>
            </a:pPr>
            <a:r>
              <a:t>Blood ammonia level</a:t>
            </a:r>
          </a:p>
          <a:p>
            <a:pPr lvl="1" marL="685800" indent="-336550">
              <a:lnSpc>
                <a:spcPct val="90000"/>
              </a:lnSpc>
              <a:spcBef>
                <a:spcPts val="600"/>
              </a:spcBef>
              <a:buClr>
                <a:srgbClr val="215D77"/>
              </a:buClr>
              <a:defRPr sz="2200"/>
            </a:pPr>
            <a:r>
              <a:t>Acute overdose or therapeutic exposure with hepatotoxicity or encephalopathy</a:t>
            </a:r>
          </a:p>
        </p:txBody>
      </p:sp>
      <p:sp>
        <p:nvSpPr>
          <p:cNvPr id="261" name="Shape 261"/>
          <p:cNvSpPr/>
          <p:nvPr>
            <p:ph type="sldNum" sz="quarter" idx="2"/>
          </p:nvPr>
        </p:nvSpPr>
        <p:spPr>
          <a:xfrm>
            <a:off x="8275820" y="6139460"/>
            <a:ext cx="612687" cy="637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0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pPr/>
            <a:r>
              <a:t>Question 5</a:t>
            </a:r>
          </a:p>
        </p:txBody>
      </p:sp>
      <p:sp>
        <p:nvSpPr>
          <p:cNvPr id="264" name="Shape 264"/>
          <p:cNvSpPr/>
          <p:nvPr>
            <p:ph type="body" idx="1"/>
          </p:nvPr>
        </p:nvSpPr>
        <p:spPr>
          <a:xfrm>
            <a:off x="549275" y="1600200"/>
            <a:ext cx="8042276" cy="4343401"/>
          </a:xfrm>
          <a:prstGeom prst="rect">
            <a:avLst/>
          </a:prstGeom>
        </p:spPr>
        <p:txBody>
          <a:bodyPr/>
          <a:lstStyle/>
          <a:p>
            <a:pPr marL="457200" indent="-457200">
              <a:buFontTx/>
              <a:buAutoNum type="alphaLcPeriod" startAt="4"/>
            </a:pPr>
            <a:r>
              <a:t>Is there antidote? When should we consider to give?</a:t>
            </a:r>
          </a:p>
          <a:p>
            <a:pPr/>
            <a:r>
              <a:t>L-carnitine</a:t>
            </a:r>
          </a:p>
          <a:p>
            <a:pPr/>
            <a:r>
              <a:t>To treat VPA induced hyperammonemia, encephalopathy and hepatotoxicity</a:t>
            </a:r>
          </a:p>
        </p:txBody>
      </p:sp>
      <p:sp>
        <p:nvSpPr>
          <p:cNvPr id="265" name="Shape 265"/>
          <p:cNvSpPr/>
          <p:nvPr>
            <p:ph type="sldNum" sz="quarter" idx="2"/>
          </p:nvPr>
        </p:nvSpPr>
        <p:spPr>
          <a:xfrm>
            <a:off x="8275820" y="6139460"/>
            <a:ext cx="612687" cy="637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4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pPr/>
            <a:r>
              <a:t>Question 5</a:t>
            </a:r>
          </a:p>
        </p:txBody>
      </p:sp>
      <p:sp>
        <p:nvSpPr>
          <p:cNvPr id="268" name="Shape 268"/>
          <p:cNvSpPr/>
          <p:nvPr>
            <p:ph type="body" idx="1"/>
          </p:nvPr>
        </p:nvSpPr>
        <p:spPr>
          <a:xfrm>
            <a:off x="549275" y="1600200"/>
            <a:ext cx="8042276" cy="4343401"/>
          </a:xfrm>
          <a:prstGeom prst="rect">
            <a:avLst/>
          </a:prstGeom>
        </p:spPr>
        <p:txBody>
          <a:bodyPr/>
          <a:lstStyle/>
          <a:p>
            <a:pPr marL="457200" indent="-457200">
              <a:buFontTx/>
              <a:buAutoNum type="alphaLcPeriod" startAt="5"/>
            </a:pPr>
            <a:r>
              <a:t>Suggest one way for enhanced elimination.</a:t>
            </a:r>
          </a:p>
          <a:p>
            <a:pPr/>
            <a:r>
              <a:t>Hemodialysis</a:t>
            </a:r>
          </a:p>
          <a:p>
            <a:pPr lvl="1" marL="685800" indent="-336550">
              <a:spcBef>
                <a:spcPts val="600"/>
              </a:spcBef>
              <a:buClr>
                <a:srgbClr val="215D77"/>
              </a:buClr>
              <a:defRPr sz="2200"/>
            </a:pPr>
            <a:r>
              <a:t>Clinically severe, e.g. coma, respiratory depression</a:t>
            </a:r>
          </a:p>
          <a:p>
            <a:pPr lvl="1" marL="685800" indent="-336550">
              <a:spcBef>
                <a:spcPts val="600"/>
              </a:spcBef>
              <a:buClr>
                <a:srgbClr val="215D77"/>
              </a:buClr>
              <a:defRPr sz="2200"/>
            </a:pPr>
            <a:r>
              <a:t>VPA level is high (usually &gt;850mg/L)</a:t>
            </a:r>
          </a:p>
          <a:p>
            <a:pPr lvl="1" marL="685800" indent="-336550">
              <a:spcBef>
                <a:spcPts val="600"/>
              </a:spcBef>
              <a:buClr>
                <a:srgbClr val="215D77"/>
              </a:buClr>
              <a:defRPr sz="2200"/>
            </a:pPr>
            <a:r>
              <a:t>Not responsive to intensive supportive measures</a:t>
            </a:r>
          </a:p>
        </p:txBody>
      </p:sp>
      <p:sp>
        <p:nvSpPr>
          <p:cNvPr id="269" name="Shape 269"/>
          <p:cNvSpPr/>
          <p:nvPr>
            <p:ph type="sldNum" sz="quarter" idx="2"/>
          </p:nvPr>
        </p:nvSpPr>
        <p:spPr>
          <a:xfrm>
            <a:off x="8275820" y="6139460"/>
            <a:ext cx="612687" cy="637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8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pPr/>
            <a:r>
              <a:t>Question 5</a:t>
            </a:r>
          </a:p>
        </p:txBody>
      </p:sp>
      <p:sp>
        <p:nvSpPr>
          <p:cNvPr id="272" name="Shape 272"/>
          <p:cNvSpPr/>
          <p:nvPr>
            <p:ph type="body" idx="1"/>
          </p:nvPr>
        </p:nvSpPr>
        <p:spPr>
          <a:xfrm>
            <a:off x="549275" y="1600200"/>
            <a:ext cx="8042276" cy="4343401"/>
          </a:xfrm>
          <a:prstGeom prst="rect">
            <a:avLst/>
          </a:prstGeom>
        </p:spPr>
        <p:txBody>
          <a:bodyPr/>
          <a:lstStyle/>
          <a:p>
            <a:pPr marL="457200" indent="-457200">
              <a:buFontTx/>
              <a:buAutoNum type="alphaLcPeriod" startAt="5"/>
            </a:pPr>
            <a:r>
              <a:t>(cont’d) What are the other poisonings that this method is also useful?</a:t>
            </a:r>
            <a:r>
              <a:t> </a:t>
            </a:r>
          </a:p>
          <a:p>
            <a:pPr/>
            <a:r>
              <a:t>Methanol, Ethylene Glycol, Ethanol</a:t>
            </a:r>
          </a:p>
          <a:p>
            <a:pPr/>
            <a:r>
              <a:t>Lithium</a:t>
            </a:r>
          </a:p>
          <a:p>
            <a:pPr/>
            <a:r>
              <a:t>Aspirin</a:t>
            </a:r>
          </a:p>
          <a:p>
            <a:pPr/>
            <a:r>
              <a:t>Isopropanol</a:t>
            </a:r>
          </a:p>
          <a:p>
            <a:pPr/>
            <a:r>
              <a:t>Aminoglycosides</a:t>
            </a:r>
          </a:p>
        </p:txBody>
      </p:sp>
      <p:sp>
        <p:nvSpPr>
          <p:cNvPr id="273" name="Shape 273"/>
          <p:cNvSpPr/>
          <p:nvPr>
            <p:ph type="sldNum" sz="quarter" idx="2"/>
          </p:nvPr>
        </p:nvSpPr>
        <p:spPr>
          <a:xfrm>
            <a:off x="8275820" y="6139460"/>
            <a:ext cx="612687" cy="637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72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type="title"/>
          </p:nvPr>
        </p:nvSpPr>
        <p:spPr>
          <a:xfrm>
            <a:off x="549274" y="2403144"/>
            <a:ext cx="8056565" cy="1362076"/>
          </a:xfrm>
          <a:prstGeom prst="rect">
            <a:avLst/>
          </a:prstGeom>
        </p:spPr>
        <p:txBody>
          <a:bodyPr/>
          <a:lstStyle/>
          <a:p>
            <a:pPr/>
            <a:r>
              <a:t>The End</a:t>
            </a:r>
          </a:p>
        </p:txBody>
      </p:sp>
      <p:sp>
        <p:nvSpPr>
          <p:cNvPr id="276" name="Shape 276"/>
          <p:cNvSpPr/>
          <p:nvPr>
            <p:ph type="body" sz="quarter" idx="1"/>
          </p:nvPr>
        </p:nvSpPr>
        <p:spPr>
          <a:xfrm>
            <a:off x="549274" y="3736004"/>
            <a:ext cx="8056565" cy="15001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7" name="Shape 277"/>
          <p:cNvSpPr/>
          <p:nvPr>
            <p:ph type="sldNum" sz="quarter" idx="2"/>
          </p:nvPr>
        </p:nvSpPr>
        <p:spPr>
          <a:xfrm>
            <a:off x="8275820" y="6139460"/>
            <a:ext cx="612687" cy="637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0775" y="1160471"/>
            <a:ext cx="7259525" cy="3890726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/>
          <p:nvPr/>
        </p:nvSpPr>
        <p:spPr>
          <a:xfrm>
            <a:off x="3824566" y="5407921"/>
            <a:ext cx="147685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In esophagus</a:t>
            </a:r>
          </a:p>
        </p:txBody>
      </p:sp>
      <p:sp>
        <p:nvSpPr>
          <p:cNvPr id="137" name="Shape 137"/>
          <p:cNvSpPr/>
          <p:nvPr>
            <p:ph type="sldNum" sz="quarter" idx="2"/>
          </p:nvPr>
        </p:nvSpPr>
        <p:spPr>
          <a:xfrm>
            <a:off x="8530093" y="6139460"/>
            <a:ext cx="358414" cy="637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pPr/>
            <a:r>
              <a:t>Question 1</a:t>
            </a:r>
          </a:p>
        </p:txBody>
      </p:sp>
      <p:sp>
        <p:nvSpPr>
          <p:cNvPr id="140" name="Shape 140"/>
          <p:cNvSpPr/>
          <p:nvPr>
            <p:ph type="body" idx="1"/>
          </p:nvPr>
        </p:nvSpPr>
        <p:spPr>
          <a:xfrm>
            <a:off x="549275" y="1600200"/>
            <a:ext cx="8042276" cy="4343401"/>
          </a:xfrm>
          <a:prstGeom prst="rect">
            <a:avLst/>
          </a:prstGeom>
        </p:spPr>
        <p:txBody>
          <a:bodyPr/>
          <a:lstStyle/>
          <a:p>
            <a:pPr lvl="1" marL="457200" indent="-457200">
              <a:buFontTx/>
              <a:buAutoNum type="alphaLcPeriod" startAt="2"/>
            </a:pPr>
            <a:r>
              <a:t>What typical sign would there be if it is a button battery?</a:t>
            </a:r>
          </a:p>
          <a:p>
            <a:pPr/>
            <a:r>
              <a:t>Halo sign</a:t>
            </a:r>
          </a:p>
        </p:txBody>
      </p:sp>
      <p:pic>
        <p:nvPicPr>
          <p:cNvPr id="141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5899" y="3459521"/>
            <a:ext cx="6417208" cy="2484080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/>
          <p:cNvSpPr/>
          <p:nvPr/>
        </p:nvSpPr>
        <p:spPr>
          <a:xfrm>
            <a:off x="2197698" y="6091001"/>
            <a:ext cx="201218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Button battery</a:t>
            </a:r>
          </a:p>
        </p:txBody>
      </p:sp>
      <p:sp>
        <p:nvSpPr>
          <p:cNvPr id="143" name="Shape 143"/>
          <p:cNvSpPr/>
          <p:nvPr/>
        </p:nvSpPr>
        <p:spPr>
          <a:xfrm>
            <a:off x="6226964" y="6091001"/>
            <a:ext cx="57428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Coin</a:t>
            </a:r>
          </a:p>
        </p:txBody>
      </p:sp>
      <p:sp>
        <p:nvSpPr>
          <p:cNvPr id="144" name="Shape 144"/>
          <p:cNvSpPr/>
          <p:nvPr>
            <p:ph type="sldNum" sz="quarter" idx="2"/>
          </p:nvPr>
        </p:nvSpPr>
        <p:spPr>
          <a:xfrm>
            <a:off x="8530093" y="6139460"/>
            <a:ext cx="358414" cy="637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0" grpId="1"/>
      <p:bldP build="whole" bldLvl="1" animBg="1" rev="0" advAuto="0" spid="141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pPr/>
            <a:r>
              <a:t>Question 1</a:t>
            </a:r>
          </a:p>
        </p:txBody>
      </p:sp>
      <p:sp>
        <p:nvSpPr>
          <p:cNvPr id="147" name="Shape 147"/>
          <p:cNvSpPr/>
          <p:nvPr>
            <p:ph type="body" idx="1"/>
          </p:nvPr>
        </p:nvSpPr>
        <p:spPr>
          <a:xfrm>
            <a:off x="549275" y="1600200"/>
            <a:ext cx="8042276" cy="4343401"/>
          </a:xfrm>
          <a:prstGeom prst="rect">
            <a:avLst/>
          </a:prstGeom>
        </p:spPr>
        <p:txBody>
          <a:bodyPr/>
          <a:lstStyle/>
          <a:p>
            <a:pPr lvl="1" marL="457200" indent="-457200">
              <a:buFontTx/>
              <a:buAutoNum type="alphaLcPeriod" startAt="3"/>
            </a:pPr>
            <a:r>
              <a:t>What are the potential complications if the coin is left for prolonged period of time?</a:t>
            </a:r>
          </a:p>
          <a:p>
            <a:pPr/>
            <a:r>
              <a:t>Perforation</a:t>
            </a:r>
          </a:p>
          <a:p>
            <a:pPr lvl="1" marL="685800" indent="-336550">
              <a:spcBef>
                <a:spcPts val="600"/>
              </a:spcBef>
              <a:buClr>
                <a:srgbClr val="215D77"/>
              </a:buClr>
              <a:defRPr sz="2200"/>
            </a:pPr>
            <a:r>
              <a:t>Mediastinitis etc</a:t>
            </a:r>
          </a:p>
          <a:p>
            <a:pPr/>
            <a:r>
              <a:t>Fistula</a:t>
            </a:r>
          </a:p>
          <a:p>
            <a:pPr lvl="1" marL="685800" indent="-336550">
              <a:spcBef>
                <a:spcPts val="600"/>
              </a:spcBef>
              <a:buClr>
                <a:srgbClr val="215D77"/>
              </a:buClr>
              <a:defRPr sz="2200"/>
            </a:pPr>
            <a:r>
              <a:t>Aorto-esophageal / tracheo-esophageal fistula</a:t>
            </a:r>
          </a:p>
          <a:p>
            <a:pPr/>
            <a:r>
              <a:t>Bleeding</a:t>
            </a:r>
          </a:p>
          <a:p>
            <a:pPr/>
            <a:r>
              <a:t>Esophageal stenosis</a:t>
            </a:r>
          </a:p>
        </p:txBody>
      </p:sp>
      <p:sp>
        <p:nvSpPr>
          <p:cNvPr id="148" name="Shape 148"/>
          <p:cNvSpPr/>
          <p:nvPr>
            <p:ph type="sldNum" sz="quarter" idx="2"/>
          </p:nvPr>
        </p:nvSpPr>
        <p:spPr>
          <a:xfrm>
            <a:off x="8530093" y="6139460"/>
            <a:ext cx="358414" cy="637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pPr/>
            <a:r>
              <a:t>Question 1</a:t>
            </a:r>
          </a:p>
        </p:txBody>
      </p:sp>
      <p:sp>
        <p:nvSpPr>
          <p:cNvPr id="151" name="Shape 151"/>
          <p:cNvSpPr/>
          <p:nvPr>
            <p:ph type="body" idx="1"/>
          </p:nvPr>
        </p:nvSpPr>
        <p:spPr>
          <a:xfrm>
            <a:off x="549275" y="1600200"/>
            <a:ext cx="8042276" cy="4343401"/>
          </a:xfrm>
          <a:prstGeom prst="rect">
            <a:avLst/>
          </a:prstGeom>
        </p:spPr>
        <p:txBody>
          <a:bodyPr/>
          <a:lstStyle/>
          <a:p>
            <a:pPr lvl="1" marL="457200" indent="-457200">
              <a:buFontTx/>
              <a:buAutoNum type="alphaLcPeriod" startAt="4"/>
            </a:pPr>
            <a:r>
              <a:t>What is your management for the child?</a:t>
            </a:r>
          </a:p>
          <a:p>
            <a:pPr/>
            <a:r>
              <a:t>Coin</a:t>
            </a:r>
          </a:p>
          <a:p>
            <a:pPr lvl="1" marL="698500" indent="-349250"/>
            <a:r>
              <a:t>Admit for removal by OGD</a:t>
            </a:r>
          </a:p>
          <a:p>
            <a:pPr lvl="1" marL="685800" indent="-336550">
              <a:spcBef>
                <a:spcPts val="600"/>
              </a:spcBef>
              <a:buClr>
                <a:srgbClr val="215D77"/>
              </a:buClr>
              <a:defRPr sz="2200"/>
            </a:pPr>
            <a:r>
              <a:t>If parent refuses admission, then re-take X ray 24 hours later</a:t>
            </a:r>
          </a:p>
          <a:p>
            <a:pPr lvl="1" marL="685800" indent="-336550">
              <a:spcBef>
                <a:spcPts val="600"/>
              </a:spcBef>
              <a:buClr>
                <a:srgbClr val="215D77"/>
              </a:buClr>
              <a:defRPr sz="2200"/>
            </a:pPr>
            <a:r>
              <a:t>Still dislodged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Removal by OGD</a:t>
            </a:r>
          </a:p>
          <a:p>
            <a:pPr/>
            <a:r>
              <a:t>c.f. Battery</a:t>
            </a:r>
          </a:p>
          <a:p>
            <a:pPr lvl="1" marL="685800" indent="-336550">
              <a:spcBef>
                <a:spcPts val="600"/>
              </a:spcBef>
              <a:buClr>
                <a:srgbClr val="215D77"/>
              </a:buClr>
              <a:defRPr sz="2200"/>
            </a:pPr>
            <a:r>
              <a:t>Urgent removal by OGD</a:t>
            </a:r>
          </a:p>
          <a:p>
            <a:pPr lvl="1" marL="685800" indent="-336550">
              <a:spcBef>
                <a:spcPts val="600"/>
              </a:spcBef>
              <a:buClr>
                <a:srgbClr val="215D77"/>
              </a:buClr>
              <a:defRPr sz="2200"/>
            </a:pPr>
            <a:r>
              <a:t>Risk of mucosal necrosis by local current</a:t>
            </a:r>
          </a:p>
        </p:txBody>
      </p:sp>
      <p:sp>
        <p:nvSpPr>
          <p:cNvPr id="152" name="Shape 152"/>
          <p:cNvSpPr/>
          <p:nvPr>
            <p:ph type="sldNum" sz="quarter" idx="2"/>
          </p:nvPr>
        </p:nvSpPr>
        <p:spPr>
          <a:xfrm>
            <a:off x="8530093" y="6139460"/>
            <a:ext cx="358414" cy="637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pPr/>
            <a:r>
              <a:t>Question 2</a:t>
            </a:r>
          </a:p>
        </p:txBody>
      </p:sp>
      <p:sp>
        <p:nvSpPr>
          <p:cNvPr id="155" name="Shape 155"/>
          <p:cNvSpPr/>
          <p:nvPr>
            <p:ph type="body" idx="1"/>
          </p:nvPr>
        </p:nvSpPr>
        <p:spPr>
          <a:xfrm>
            <a:off x="549275" y="1600200"/>
            <a:ext cx="8042276" cy="4343401"/>
          </a:xfrm>
          <a:prstGeom prst="rect">
            <a:avLst/>
          </a:prstGeom>
        </p:spPr>
        <p:txBody>
          <a:bodyPr/>
          <a:lstStyle/>
          <a:p>
            <a:pPr/>
            <a:r>
              <a:t>46 years old gentlemen came for bilateral weakness for two hours. There was no history of injury, and there was no fever, back pain or limb numbness. </a:t>
            </a:r>
          </a:p>
          <a:p>
            <a:pPr/>
            <a:r>
              <a:t>On physical examination, he has GCS 15/15 with stable vital signs; limb power was 1/5 over bilateral lower limbs.</a:t>
            </a:r>
          </a:p>
        </p:txBody>
      </p:sp>
      <p:sp>
        <p:nvSpPr>
          <p:cNvPr id="156" name="Shape 156"/>
          <p:cNvSpPr/>
          <p:nvPr>
            <p:ph type="sldNum" sz="quarter" idx="2"/>
          </p:nvPr>
        </p:nvSpPr>
        <p:spPr>
          <a:xfrm>
            <a:off x="8530093" y="6139460"/>
            <a:ext cx="358414" cy="637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pPr/>
            <a:r>
              <a:t>Question 2</a:t>
            </a:r>
          </a:p>
        </p:txBody>
      </p:sp>
      <p:sp>
        <p:nvSpPr>
          <p:cNvPr id="159" name="Shape 159"/>
          <p:cNvSpPr/>
          <p:nvPr>
            <p:ph type="body" idx="1"/>
          </p:nvPr>
        </p:nvSpPr>
        <p:spPr>
          <a:xfrm>
            <a:off x="549275" y="1600200"/>
            <a:ext cx="8042276" cy="4343401"/>
          </a:xfrm>
          <a:prstGeom prst="rect">
            <a:avLst/>
          </a:prstGeom>
        </p:spPr>
        <p:txBody>
          <a:bodyPr/>
          <a:lstStyle/>
          <a:p>
            <a:pPr lvl="1" marL="457200" indent="-457200">
              <a:buFontTx/>
              <a:buAutoNum type="alphaLcPeriod" startAt="1"/>
            </a:pPr>
            <a:r>
              <a:t>Please state three differential diagnoses.</a:t>
            </a:r>
          </a:p>
          <a:p>
            <a:pPr/>
            <a:r>
              <a:t>Guillain-Barre Syndrome</a:t>
            </a:r>
          </a:p>
          <a:p>
            <a:pPr/>
            <a:r>
              <a:t>Myasthenic crisis</a:t>
            </a:r>
          </a:p>
          <a:p>
            <a:pPr/>
            <a:r>
              <a:t>Thyrotoxic Periodic Paralysis</a:t>
            </a:r>
          </a:p>
          <a:p>
            <a:pPr/>
            <a:r>
              <a:t>Botulism</a:t>
            </a:r>
          </a:p>
        </p:txBody>
      </p:sp>
      <p:sp>
        <p:nvSpPr>
          <p:cNvPr id="160" name="Shape 160"/>
          <p:cNvSpPr/>
          <p:nvPr>
            <p:ph type="sldNum" sz="quarter" idx="2"/>
          </p:nvPr>
        </p:nvSpPr>
        <p:spPr>
          <a:xfrm>
            <a:off x="8530093" y="6139460"/>
            <a:ext cx="358414" cy="637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9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Breeze">
  <a:themeElements>
    <a:clrScheme name="Breez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0000FF"/>
      </a:hlink>
      <a:folHlink>
        <a:srgbClr val="FF00FF"/>
      </a:folHlink>
    </a:clrScheme>
    <a:fontScheme name="Breez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reez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4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News Gothic MT"/>
            <a:ea typeface="News Gothic MT"/>
            <a:cs typeface="News Gothic MT"/>
            <a:sym typeface="News Gothic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News Gothic MT"/>
            <a:ea typeface="News Gothic MT"/>
            <a:cs typeface="News Gothic MT"/>
            <a:sym typeface="News Gothic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reeze">
  <a:themeElements>
    <a:clrScheme name="Breez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0000FF"/>
      </a:hlink>
      <a:folHlink>
        <a:srgbClr val="FF00FF"/>
      </a:folHlink>
    </a:clrScheme>
    <a:fontScheme name="Breez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reez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4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News Gothic MT"/>
            <a:ea typeface="News Gothic MT"/>
            <a:cs typeface="News Gothic MT"/>
            <a:sym typeface="News Gothic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News Gothic MT"/>
            <a:ea typeface="News Gothic MT"/>
            <a:cs typeface="News Gothic MT"/>
            <a:sym typeface="News Gothic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